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Proxima Nova"/>
      <p:regular r:id="rId27"/>
      <p:bold r:id="rId28"/>
      <p:italic r:id="rId29"/>
      <p:boldItalic r:id="rId30"/>
    </p:embeddedFont>
    <p:embeddedFont>
      <p:font typeface="Old Standard TT"/>
      <p:regular r:id="rId31"/>
      <p:bold r:id="rId32"/>
      <p: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roximaNova-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ldStandardTT-regular.fntdata"/><Relationship Id="rId30" Type="http://schemas.openxmlformats.org/officeDocument/2006/relationships/font" Target="fonts/ProximaNova-boldItalic.fntdata"/><Relationship Id="rId11" Type="http://schemas.openxmlformats.org/officeDocument/2006/relationships/slide" Target="slides/slide5.xml"/><Relationship Id="rId33" Type="http://schemas.openxmlformats.org/officeDocument/2006/relationships/font" Target="fonts/OldStandardTT-italic.fntdata"/><Relationship Id="rId10" Type="http://schemas.openxmlformats.org/officeDocument/2006/relationships/slide" Target="slides/slide4.xml"/><Relationship Id="rId32" Type="http://schemas.openxmlformats.org/officeDocument/2006/relationships/font" Target="fonts/OldStandardTT-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6e96507b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6e96507b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6e96507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6e96507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6e96507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6e96507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705cb31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705cb31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705cb315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705cb315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7705cb315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705cb315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705cb315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705cb315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54cab4e6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54cab4e6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6f460a90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6f460a90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76f460a90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6f460a90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Figure describes 2-layer neural network (equivalent to Random Fourier Features; RFF) run on MNIST</a:t>
            </a:r>
            <a:endParaRPr/>
          </a:p>
          <a:p>
            <a:pPr indent="-317500" lvl="0" marL="457200" rtl="0" algn="l">
              <a:spcBef>
                <a:spcPts val="0"/>
              </a:spcBef>
              <a:spcAft>
                <a:spcPts val="0"/>
              </a:spcAft>
              <a:buSzPts val="1400"/>
              <a:buChar char="-"/>
            </a:pPr>
            <a:r>
              <a:rPr lang="en"/>
              <a:t>ImageNet [33], which has ∼106 examples and ∼103 classes, may require networks with ∼109 parameters to achieve interpolation</a:t>
            </a:r>
            <a:endParaRPr/>
          </a:p>
          <a:p>
            <a:pPr indent="-317500" lvl="0" marL="457200" rtl="0" algn="l">
              <a:spcBef>
                <a:spcPts val="0"/>
              </a:spcBef>
              <a:spcAft>
                <a:spcPts val="0"/>
              </a:spcAft>
              <a:buSzPts val="1400"/>
              <a:buChar char="-"/>
            </a:pPr>
            <a:r>
              <a:rPr lang="en"/>
              <a:t>Right of the interpolation threshold, all function classes are rich enough to achieve zero training risk -&gt; Select parameters using L2 norm</a:t>
            </a:r>
            <a:endParaRPr/>
          </a:p>
          <a:p>
            <a:pPr indent="-317500" lvl="0" marL="457200" rtl="0" algn="l">
              <a:spcBef>
                <a:spcPts val="0"/>
              </a:spcBef>
              <a:spcAft>
                <a:spcPts val="0"/>
              </a:spcAft>
              <a:buSzPts val="1400"/>
              <a:buChar char="-"/>
            </a:pPr>
            <a:r>
              <a:rPr lang="en"/>
              <a:t>No guarantee the most regular, smallest norm predictor consistent with training data is contained in the class for any finite N (sample size)</a:t>
            </a:r>
            <a:endParaRPr/>
          </a:p>
          <a:p>
            <a:pPr indent="-317500" lvl="0" marL="457200" rtl="0" algn="l">
              <a:spcBef>
                <a:spcPts val="0"/>
              </a:spcBef>
              <a:spcAft>
                <a:spcPts val="0"/>
              </a:spcAft>
              <a:buSzPts val="1400"/>
              <a:buChar char="-"/>
            </a:pPr>
            <a:r>
              <a:rPr lang="en"/>
              <a:t>Increasing N allows us to construct progressively better approximations to that smallest norm function -&gt; expect to have learned predictors with largest norm at the interpolation threshold and for the norm to decrease monotonically as N increases thus explaining the second descent segment of the curve (SEE FIGURE 2 SHOWN ON SLIDE)</a:t>
            </a:r>
            <a:endParaRPr/>
          </a:p>
          <a:p>
            <a:pPr indent="-317500" lvl="0" marL="457200" rtl="0" algn="l">
              <a:spcBef>
                <a:spcPts val="0"/>
              </a:spcBef>
              <a:spcAft>
                <a:spcPts val="0"/>
              </a:spcAft>
              <a:buSzPts val="1400"/>
              <a:buChar char="-"/>
            </a:pPr>
            <a:r>
              <a:rPr lang="en"/>
              <a:t>hn,∞ has better accuracy than all hn,N for any finite N -&gt; circumvent inductive bias</a:t>
            </a:r>
            <a:endParaRPr/>
          </a:p>
          <a:p>
            <a:pPr indent="-317500" lvl="0" marL="457200" rtl="0" algn="l">
              <a:spcBef>
                <a:spcPts val="0"/>
              </a:spcBef>
              <a:spcAft>
                <a:spcPts val="0"/>
              </a:spcAft>
              <a:buSzPts val="1400"/>
              <a:buChar char="-"/>
            </a:pPr>
            <a:r>
              <a:rPr lang="en"/>
              <a:t>The CIFAR-10 dataset consists of 60000 32x32 colour images in 10 classes, with 6000 images per class. There are 50000 training images and 10000 test images.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54cab4e6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54cab4e6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705cb3155_1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705cb3155_1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705cb3155_18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705cb3155_1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719dbe1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719dbe1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719dbe1a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719dbe1a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719dbe1a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719dbe1a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54cab4e6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54cab4e6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6e96507b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6e96507b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Google Shape;104;p25"/>
          <p:cNvPicPr preferRelativeResize="0"/>
          <p:nvPr/>
        </p:nvPicPr>
        <p:blipFill rotWithShape="1">
          <a:blip r:embed="rId3">
            <a:alphaModFix/>
          </a:blip>
          <a:srcRect b="21875" l="0" r="0" t="21875"/>
          <a:stretch/>
        </p:blipFill>
        <p:spPr>
          <a:xfrm>
            <a:off x="0" y="0"/>
            <a:ext cx="9144001" cy="5143500"/>
          </a:xfrm>
          <a:prstGeom prst="rect">
            <a:avLst/>
          </a:prstGeom>
          <a:noFill/>
          <a:ln>
            <a:noFill/>
          </a:ln>
        </p:spPr>
      </p:pic>
      <p:sp>
        <p:nvSpPr>
          <p:cNvPr id="105" name="Google Shape;105;p25"/>
          <p:cNvSpPr txBox="1"/>
          <p:nvPr>
            <p:ph type="ctrTitle"/>
          </p:nvPr>
        </p:nvSpPr>
        <p:spPr>
          <a:xfrm>
            <a:off x="567925" y="1257300"/>
            <a:ext cx="8065500" cy="376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700">
                <a:solidFill>
                  <a:srgbClr val="5B0F00"/>
                </a:solidFill>
                <a:highlight>
                  <a:srgbClr val="F3F3F3"/>
                </a:highlight>
              </a:rPr>
              <a:t>DEEP DOUBLE DESCENT:</a:t>
            </a:r>
            <a:endParaRPr b="1" sz="3700">
              <a:solidFill>
                <a:srgbClr val="5B0F00"/>
              </a:solidFill>
              <a:highlight>
                <a:srgbClr val="F3F3F3"/>
              </a:highlight>
            </a:endParaRPr>
          </a:p>
          <a:p>
            <a:pPr indent="0" lvl="0" marL="0" rtl="0" algn="l">
              <a:spcBef>
                <a:spcPts val="0"/>
              </a:spcBef>
              <a:spcAft>
                <a:spcPts val="0"/>
              </a:spcAft>
              <a:buNone/>
            </a:pPr>
            <a:r>
              <a:rPr b="1" lang="en" sz="3700">
                <a:solidFill>
                  <a:srgbClr val="5B0F00"/>
                </a:solidFill>
                <a:highlight>
                  <a:srgbClr val="F3F3F3"/>
                </a:highlight>
              </a:rPr>
              <a:t>WHERE BIGGER MODELS AND MORE DATA HURT</a:t>
            </a:r>
            <a:endParaRPr b="1" sz="3700">
              <a:solidFill>
                <a:srgbClr val="5B0F00"/>
              </a:solidFill>
              <a:highlight>
                <a:srgbClr val="F3F3F3"/>
              </a:highlight>
            </a:endParaRPr>
          </a:p>
          <a:p>
            <a:pPr indent="0" lvl="0" marL="0" rtl="0" algn="l">
              <a:spcBef>
                <a:spcPts val="0"/>
              </a:spcBef>
              <a:spcAft>
                <a:spcPts val="0"/>
              </a:spcAft>
              <a:buNone/>
            </a:pPr>
            <a:r>
              <a:t/>
            </a:r>
            <a:endParaRPr b="1" sz="3700">
              <a:solidFill>
                <a:srgbClr val="5B0F00"/>
              </a:solidFill>
              <a:highlight>
                <a:srgbClr val="F3F3F3"/>
              </a:highlight>
            </a:endParaRPr>
          </a:p>
          <a:p>
            <a:pPr indent="0" lvl="0" marL="0" rtl="0" algn="l">
              <a:spcBef>
                <a:spcPts val="0"/>
              </a:spcBef>
              <a:spcAft>
                <a:spcPts val="0"/>
              </a:spcAft>
              <a:buNone/>
            </a:pPr>
            <a:r>
              <a:rPr b="1" lang="en" sz="3700">
                <a:solidFill>
                  <a:srgbClr val="5B0F00"/>
                </a:solidFill>
                <a:highlight>
                  <a:srgbClr val="F3F3F3"/>
                </a:highlight>
              </a:rPr>
              <a:t>Nakkiran et al. (2019)</a:t>
            </a:r>
            <a:endParaRPr b="1" sz="3700">
              <a:solidFill>
                <a:srgbClr val="5B0F00"/>
              </a:solidFill>
              <a:highlight>
                <a:srgbClr val="F3F3F3"/>
              </a:highlight>
            </a:endParaRPr>
          </a:p>
          <a:p>
            <a:pPr indent="0" lvl="0" marL="0" rtl="0" algn="l">
              <a:spcBef>
                <a:spcPts val="0"/>
              </a:spcBef>
              <a:spcAft>
                <a:spcPts val="0"/>
              </a:spcAft>
              <a:buNone/>
            </a:pPr>
            <a:r>
              <a:t/>
            </a:r>
            <a:endParaRPr b="1" sz="3700">
              <a:solidFill>
                <a:srgbClr val="5B0F00"/>
              </a:solidFill>
              <a:highlight>
                <a:srgbClr val="F3F3F3"/>
              </a:highlight>
            </a:endParaRPr>
          </a:p>
          <a:p>
            <a:pPr indent="0" lvl="0" marL="0" rtl="0" algn="l">
              <a:spcBef>
                <a:spcPts val="0"/>
              </a:spcBef>
              <a:spcAft>
                <a:spcPts val="0"/>
              </a:spcAft>
              <a:buNone/>
            </a:pPr>
            <a:r>
              <a:rPr b="1" lang="en" sz="3700">
                <a:solidFill>
                  <a:srgbClr val="5B0F00"/>
                </a:solidFill>
                <a:highlight>
                  <a:srgbClr val="F3F3F3"/>
                </a:highlight>
              </a:rPr>
              <a:t>Group 7 </a:t>
            </a:r>
            <a:endParaRPr b="1" sz="3700">
              <a:solidFill>
                <a:srgbClr val="5B0F00"/>
              </a:solidFill>
              <a:highlight>
                <a:srgbClr val="F3F3F3"/>
              </a:highlight>
            </a:endParaRPr>
          </a:p>
          <a:p>
            <a:pPr indent="0" lvl="0" marL="0" rtl="0" algn="l">
              <a:spcBef>
                <a:spcPts val="0"/>
              </a:spcBef>
              <a:spcAft>
                <a:spcPts val="0"/>
              </a:spcAft>
              <a:buNone/>
            </a:pPr>
            <a:r>
              <a:t/>
            </a:r>
            <a:endParaRPr b="1" sz="3700">
              <a:solidFill>
                <a:srgbClr val="5B0F00"/>
              </a:solidFill>
              <a:highlight>
                <a:srgbClr val="F3F3F3"/>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The label noise</a:t>
            </a:r>
            <a:endParaRPr sz="3600"/>
          </a:p>
          <a:p>
            <a:pPr indent="0" lvl="0" marL="0" rtl="0" algn="l">
              <a:spcBef>
                <a:spcPts val="0"/>
              </a:spcBef>
              <a:spcAft>
                <a:spcPts val="0"/>
              </a:spcAft>
              <a:buNone/>
            </a:pPr>
            <a:r>
              <a:rPr lang="en" sz="3600"/>
              <a:t>  </a:t>
            </a:r>
            <a:endParaRPr sz="3600"/>
          </a:p>
        </p:txBody>
      </p:sp>
      <p:sp>
        <p:nvSpPr>
          <p:cNvPr id="173" name="Google Shape;173;p34"/>
          <p:cNvSpPr txBox="1"/>
          <p:nvPr>
            <p:ph idx="1" type="body"/>
          </p:nvPr>
        </p:nvSpPr>
        <p:spPr>
          <a:xfrm>
            <a:off x="311700" y="1385625"/>
            <a:ext cx="8520600" cy="3682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300"/>
              <a:t>LB comes from several </a:t>
            </a:r>
            <a:r>
              <a:rPr i="1" lang="en" sz="2300"/>
              <a:t>sources</a:t>
            </a:r>
            <a:r>
              <a:rPr lang="en" sz="2300"/>
              <a:t> :</a:t>
            </a:r>
            <a:endParaRPr sz="2300"/>
          </a:p>
          <a:p>
            <a:pPr indent="-349250" lvl="0" marL="457200" rtl="0" algn="l">
              <a:lnSpc>
                <a:spcPct val="115000"/>
              </a:lnSpc>
              <a:spcBef>
                <a:spcPts val="0"/>
              </a:spcBef>
              <a:spcAft>
                <a:spcPts val="0"/>
              </a:spcAft>
              <a:buSzPts val="1900"/>
              <a:buChar char="❖"/>
            </a:pPr>
            <a:r>
              <a:rPr lang="en" sz="2300"/>
              <a:t>Encoding problems</a:t>
            </a:r>
            <a:endParaRPr sz="2300"/>
          </a:p>
          <a:p>
            <a:pPr indent="-349250" lvl="0" marL="457200" rtl="0" algn="l">
              <a:lnSpc>
                <a:spcPct val="115000"/>
              </a:lnSpc>
              <a:spcBef>
                <a:spcPts val="0"/>
              </a:spcBef>
              <a:spcAft>
                <a:spcPts val="0"/>
              </a:spcAft>
              <a:buSzPts val="1900"/>
              <a:buChar char="❖"/>
            </a:pPr>
            <a:r>
              <a:rPr lang="en" sz="2300"/>
              <a:t>Insufficient information</a:t>
            </a:r>
            <a:endParaRPr sz="2300"/>
          </a:p>
          <a:p>
            <a:pPr indent="0" lvl="0" marL="0" rtl="0" algn="l">
              <a:lnSpc>
                <a:spcPct val="115000"/>
              </a:lnSpc>
              <a:spcBef>
                <a:spcPts val="0"/>
              </a:spcBef>
              <a:spcAft>
                <a:spcPts val="0"/>
              </a:spcAft>
              <a:buNone/>
            </a:pPr>
            <a:r>
              <a:t/>
            </a:r>
            <a:endParaRPr sz="2300"/>
          </a:p>
          <a:p>
            <a:pPr indent="0" lvl="0" marL="0" rtl="0" algn="l">
              <a:lnSpc>
                <a:spcPct val="115000"/>
              </a:lnSpc>
              <a:spcBef>
                <a:spcPts val="0"/>
              </a:spcBef>
              <a:spcAft>
                <a:spcPts val="0"/>
              </a:spcAft>
              <a:buNone/>
            </a:pPr>
            <a:r>
              <a:rPr lang="en" sz="2300"/>
              <a:t>LB can have several </a:t>
            </a:r>
            <a:r>
              <a:rPr i="1" lang="en" sz="2300"/>
              <a:t>effects</a:t>
            </a:r>
            <a:r>
              <a:rPr lang="en" sz="2300"/>
              <a:t> :</a:t>
            </a:r>
            <a:endParaRPr sz="2300"/>
          </a:p>
          <a:p>
            <a:pPr indent="-349250" lvl="0" marL="457200" rtl="0" algn="l">
              <a:lnSpc>
                <a:spcPct val="115000"/>
              </a:lnSpc>
              <a:spcBef>
                <a:spcPts val="0"/>
              </a:spcBef>
              <a:spcAft>
                <a:spcPts val="0"/>
              </a:spcAft>
              <a:buSzPts val="1900"/>
              <a:buChar char="❖"/>
            </a:pPr>
            <a:r>
              <a:rPr lang="en" sz="2300"/>
              <a:t>Decreasing or increasing the complexity of learned models</a:t>
            </a:r>
            <a:endParaRPr sz="2300"/>
          </a:p>
          <a:p>
            <a:pPr indent="-349250" lvl="0" marL="457200" rtl="0" algn="l">
              <a:lnSpc>
                <a:spcPct val="115000"/>
              </a:lnSpc>
              <a:spcBef>
                <a:spcPts val="0"/>
              </a:spcBef>
              <a:spcAft>
                <a:spcPts val="0"/>
              </a:spcAft>
              <a:buSzPts val="1900"/>
              <a:buChar char="❖"/>
            </a:pPr>
            <a:r>
              <a:rPr lang="en" sz="2300"/>
              <a:t>Accentuate the Double Descent phenomenon</a:t>
            </a:r>
            <a:endParaRPr sz="2300"/>
          </a:p>
          <a:p>
            <a:pPr indent="0" lvl="0" marL="0" rtl="0" algn="l">
              <a:lnSpc>
                <a:spcPct val="115000"/>
              </a:lnSpc>
              <a:spcBef>
                <a:spcPts val="0"/>
              </a:spcBef>
              <a:spcAft>
                <a:spcPts val="0"/>
              </a:spcAft>
              <a:buNone/>
            </a:pPr>
            <a:r>
              <a:rPr lang="en" sz="2300"/>
              <a:t>									</a:t>
            </a:r>
            <a:endParaRPr sz="1900"/>
          </a:p>
          <a:p>
            <a:pPr indent="0" lvl="0" marL="1371600" rtl="0" algn="l">
              <a:lnSpc>
                <a:spcPct val="115000"/>
              </a:lnSpc>
              <a:spcBef>
                <a:spcPts val="1600"/>
              </a:spcBef>
              <a:spcAft>
                <a:spcPts val="1600"/>
              </a:spcAft>
              <a:buNone/>
            </a:pPr>
            <a:r>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Model-wise : </a:t>
            </a:r>
            <a:r>
              <a:rPr lang="en" sz="2400">
                <a:solidFill>
                  <a:schemeClr val="accent3"/>
                </a:solidFill>
              </a:rPr>
              <a:t>The test error of models of increasing size </a:t>
            </a:r>
            <a:endParaRPr sz="3900"/>
          </a:p>
        </p:txBody>
      </p:sp>
      <p:sp>
        <p:nvSpPr>
          <p:cNvPr id="179" name="Google Shape;179;p35"/>
          <p:cNvSpPr txBox="1"/>
          <p:nvPr>
            <p:ph idx="1" type="body"/>
          </p:nvPr>
        </p:nvSpPr>
        <p:spPr>
          <a:xfrm>
            <a:off x="311700" y="1385625"/>
            <a:ext cx="42603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000"/>
              <a:t>Aim : </a:t>
            </a:r>
            <a:r>
              <a:rPr lang="en" sz="2000"/>
              <a:t>Varying the number of parameters to </a:t>
            </a:r>
            <a:r>
              <a:rPr lang="en" sz="2000"/>
              <a:t>increase the model size of the model capacity</a:t>
            </a:r>
            <a:endParaRPr sz="2000"/>
          </a:p>
          <a:p>
            <a:pPr indent="0" lvl="0" marL="0" rtl="0" algn="l">
              <a:spcBef>
                <a:spcPts val="1600"/>
              </a:spcBef>
              <a:spcAft>
                <a:spcPts val="0"/>
              </a:spcAft>
              <a:buNone/>
            </a:pPr>
            <a:r>
              <a:rPr i="1" lang="en" sz="2000"/>
              <a:t>How?</a:t>
            </a:r>
            <a:r>
              <a:rPr lang="en" sz="2000"/>
              <a:t> </a:t>
            </a:r>
            <a:r>
              <a:rPr lang="en" sz="2000"/>
              <a:t>	By varying the width of the network</a:t>
            </a:r>
            <a:endParaRPr sz="2000"/>
          </a:p>
          <a:p>
            <a:pPr indent="0" lvl="0" marL="0" rtl="0" algn="l">
              <a:spcBef>
                <a:spcPts val="1600"/>
              </a:spcBef>
              <a:spcAft>
                <a:spcPts val="1600"/>
              </a:spcAft>
              <a:buNone/>
            </a:pPr>
            <a:r>
              <a:rPr i="1" lang="en" sz="2000"/>
              <a:t>It means?</a:t>
            </a:r>
            <a:r>
              <a:rPr lang="en" sz="2000"/>
              <a:t> Increasing the number of filters of the convolutional layers</a:t>
            </a:r>
            <a:endParaRPr sz="2100"/>
          </a:p>
        </p:txBody>
      </p:sp>
      <p:pic>
        <p:nvPicPr>
          <p:cNvPr id="180" name="Google Shape;180;p35"/>
          <p:cNvPicPr preferRelativeResize="0"/>
          <p:nvPr/>
        </p:nvPicPr>
        <p:blipFill rotWithShape="1">
          <a:blip r:embed="rId3">
            <a:alphaModFix/>
          </a:blip>
          <a:srcRect b="0" l="49829" r="0" t="0"/>
          <a:stretch/>
        </p:blipFill>
        <p:spPr>
          <a:xfrm>
            <a:off x="4538400" y="3003025"/>
            <a:ext cx="4051546" cy="1985300"/>
          </a:xfrm>
          <a:prstGeom prst="rect">
            <a:avLst/>
          </a:prstGeom>
          <a:noFill/>
          <a:ln>
            <a:noFill/>
          </a:ln>
        </p:spPr>
      </p:pic>
      <p:pic>
        <p:nvPicPr>
          <p:cNvPr id="181" name="Google Shape;181;p35"/>
          <p:cNvPicPr preferRelativeResize="0"/>
          <p:nvPr/>
        </p:nvPicPr>
        <p:blipFill rotWithShape="1">
          <a:blip r:embed="rId3">
            <a:alphaModFix/>
          </a:blip>
          <a:srcRect b="0" l="0" r="49829" t="0"/>
          <a:stretch/>
        </p:blipFill>
        <p:spPr>
          <a:xfrm>
            <a:off x="4728900" y="1062425"/>
            <a:ext cx="3960301" cy="1940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Model-wise : </a:t>
            </a:r>
            <a:r>
              <a:rPr lang="en" sz="2300">
                <a:solidFill>
                  <a:schemeClr val="accent3"/>
                </a:solidFill>
              </a:rPr>
              <a:t>CNN</a:t>
            </a:r>
            <a:r>
              <a:rPr lang="en" sz="3600"/>
              <a:t> </a:t>
            </a:r>
            <a:endParaRPr sz="3600"/>
          </a:p>
        </p:txBody>
      </p:sp>
      <p:pic>
        <p:nvPicPr>
          <p:cNvPr id="187" name="Google Shape;187;p36"/>
          <p:cNvPicPr preferRelativeResize="0"/>
          <p:nvPr/>
        </p:nvPicPr>
        <p:blipFill>
          <a:blip r:embed="rId3">
            <a:alphaModFix/>
          </a:blip>
          <a:stretch>
            <a:fillRect/>
          </a:stretch>
        </p:blipFill>
        <p:spPr>
          <a:xfrm>
            <a:off x="204450" y="1165875"/>
            <a:ext cx="8832300" cy="2202150"/>
          </a:xfrm>
          <a:prstGeom prst="rect">
            <a:avLst/>
          </a:prstGeom>
          <a:noFill/>
          <a:ln>
            <a:noFill/>
          </a:ln>
        </p:spPr>
      </p:pic>
      <p:sp>
        <p:nvSpPr>
          <p:cNvPr id="188" name="Google Shape;188;p36"/>
          <p:cNvSpPr txBox="1"/>
          <p:nvPr/>
        </p:nvSpPr>
        <p:spPr>
          <a:xfrm>
            <a:off x="602600" y="3640565"/>
            <a:ext cx="37662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Proxima Nova"/>
                <a:ea typeface="Proxima Nova"/>
                <a:cs typeface="Proxima Nova"/>
                <a:sym typeface="Proxima Nova"/>
              </a:rPr>
              <a:t>Without data augmentation</a:t>
            </a:r>
            <a:endParaRPr sz="1500">
              <a:latin typeface="Proxima Nova"/>
              <a:ea typeface="Proxima Nova"/>
              <a:cs typeface="Proxima Nova"/>
              <a:sym typeface="Proxima Nova"/>
            </a:endParaRPr>
          </a:p>
          <a:p>
            <a:pPr indent="0" lvl="0" marL="0" rtl="0" algn="ctr">
              <a:spcBef>
                <a:spcPts val="0"/>
              </a:spcBef>
              <a:spcAft>
                <a:spcPts val="0"/>
              </a:spcAft>
              <a:buNone/>
            </a:pPr>
            <a:r>
              <a:t/>
            </a:r>
            <a:endParaRPr sz="1500">
              <a:latin typeface="Proxima Nova"/>
              <a:ea typeface="Proxima Nova"/>
              <a:cs typeface="Proxima Nova"/>
              <a:sym typeface="Proxima Nova"/>
            </a:endParaRPr>
          </a:p>
        </p:txBody>
      </p:sp>
      <p:sp>
        <p:nvSpPr>
          <p:cNvPr id="189" name="Google Shape;189;p36"/>
          <p:cNvSpPr txBox="1"/>
          <p:nvPr/>
        </p:nvSpPr>
        <p:spPr>
          <a:xfrm>
            <a:off x="5660025" y="3640565"/>
            <a:ext cx="27333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Proxima Nova"/>
                <a:ea typeface="Proxima Nova"/>
                <a:cs typeface="Proxima Nova"/>
                <a:sym typeface="Proxima Nova"/>
              </a:rPr>
              <a:t>With data augmentation</a:t>
            </a:r>
            <a:endParaRPr sz="1500">
              <a:latin typeface="Proxima Nova"/>
              <a:ea typeface="Proxima Nova"/>
              <a:cs typeface="Proxima Nova"/>
              <a:sym typeface="Proxima Nova"/>
            </a:endParaRPr>
          </a:p>
        </p:txBody>
      </p:sp>
      <p:sp>
        <p:nvSpPr>
          <p:cNvPr id="190" name="Google Shape;190;p36"/>
          <p:cNvSpPr txBox="1"/>
          <p:nvPr/>
        </p:nvSpPr>
        <p:spPr>
          <a:xfrm>
            <a:off x="4626900" y="4079175"/>
            <a:ext cx="42936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accent3"/>
                </a:solidFill>
                <a:latin typeface="Proxima Nova"/>
                <a:ea typeface="Proxima Nova"/>
                <a:cs typeface="Proxima Nova"/>
                <a:sym typeface="Proxima Nova"/>
              </a:rPr>
              <a:t>Data augmentation : </a:t>
            </a:r>
            <a:r>
              <a:rPr lang="en">
                <a:solidFill>
                  <a:schemeClr val="accent3"/>
                </a:solidFill>
                <a:latin typeface="Proxima Nova"/>
                <a:ea typeface="Proxima Nova"/>
                <a:cs typeface="Proxima Nova"/>
                <a:sym typeface="Proxima Nova"/>
              </a:rPr>
              <a:t>Process of increasing the amount of training data by creating new data from existing ones</a:t>
            </a:r>
            <a:endParaRPr>
              <a:solidFill>
                <a:schemeClr val="accent3"/>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Epoch-wise</a:t>
            </a:r>
            <a:endParaRPr sz="3600"/>
          </a:p>
        </p:txBody>
      </p:sp>
      <p:sp>
        <p:nvSpPr>
          <p:cNvPr id="196" name="Google Shape;196;p37"/>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One Epoch is when an entire dataset is passed forward and backward through the neural network only once.</a:t>
            </a:r>
            <a:endParaRPr sz="2400"/>
          </a:p>
          <a:p>
            <a:pPr indent="0" lvl="0" marL="457200" rtl="0" algn="l">
              <a:spcBef>
                <a:spcPts val="1600"/>
              </a:spcBef>
              <a:spcAft>
                <a:spcPts val="1600"/>
              </a:spcAft>
              <a:buNone/>
            </a:pPr>
            <a:r>
              <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Epoch-wise</a:t>
            </a:r>
            <a:endParaRPr sz="3600"/>
          </a:p>
        </p:txBody>
      </p:sp>
      <p:sp>
        <p:nvSpPr>
          <p:cNvPr id="202" name="Google Shape;202;p38"/>
          <p:cNvSpPr txBox="1"/>
          <p:nvPr>
            <p:ph idx="1" type="body"/>
          </p:nvPr>
        </p:nvSpPr>
        <p:spPr>
          <a:xfrm>
            <a:off x="311700" y="1396375"/>
            <a:ext cx="32247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Sufficiently large model can undergo a “double descent” behaviour</a:t>
            </a:r>
            <a:endParaRPr sz="2400"/>
          </a:p>
          <a:p>
            <a:pPr indent="-381000" lvl="0" marL="457200" rtl="0" algn="l">
              <a:spcBef>
                <a:spcPts val="0"/>
              </a:spcBef>
              <a:spcAft>
                <a:spcPts val="0"/>
              </a:spcAft>
              <a:buSzPts val="2400"/>
              <a:buChar char="-"/>
            </a:pPr>
            <a:r>
              <a:rPr lang="en" sz="2400"/>
              <a:t>Intermediate Models follow the U curve</a:t>
            </a:r>
            <a:endParaRPr sz="2400"/>
          </a:p>
        </p:txBody>
      </p:sp>
      <p:pic>
        <p:nvPicPr>
          <p:cNvPr id="203" name="Google Shape;203;p38"/>
          <p:cNvPicPr preferRelativeResize="0"/>
          <p:nvPr/>
        </p:nvPicPr>
        <p:blipFill>
          <a:blip r:embed="rId3">
            <a:alphaModFix/>
          </a:blip>
          <a:stretch>
            <a:fillRect/>
          </a:stretch>
        </p:blipFill>
        <p:spPr>
          <a:xfrm>
            <a:off x="3536375" y="638175"/>
            <a:ext cx="5295924" cy="38671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Epoch-wise</a:t>
            </a:r>
            <a:endParaRPr sz="3600"/>
          </a:p>
        </p:txBody>
      </p:sp>
      <p:sp>
        <p:nvSpPr>
          <p:cNvPr id="209" name="Google Shape;209;p39"/>
          <p:cNvSpPr txBox="1"/>
          <p:nvPr>
            <p:ph idx="1" type="body"/>
          </p:nvPr>
        </p:nvSpPr>
        <p:spPr>
          <a:xfrm>
            <a:off x="311700" y="1396375"/>
            <a:ext cx="2973300" cy="317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Early stopping is a form of regularization used to avoid overfitting</a:t>
            </a:r>
            <a:endParaRPr sz="2200"/>
          </a:p>
          <a:p>
            <a:pPr indent="0" lvl="0" marL="457200" rtl="0" algn="l">
              <a:spcBef>
                <a:spcPts val="1600"/>
              </a:spcBef>
              <a:spcAft>
                <a:spcPts val="1600"/>
              </a:spcAft>
              <a:buNone/>
            </a:pPr>
            <a:r>
              <a:t/>
            </a:r>
            <a:endParaRPr sz="2200"/>
          </a:p>
        </p:txBody>
      </p:sp>
      <p:pic>
        <p:nvPicPr>
          <p:cNvPr id="210" name="Google Shape;210;p39"/>
          <p:cNvPicPr preferRelativeResize="0"/>
          <p:nvPr/>
        </p:nvPicPr>
        <p:blipFill>
          <a:blip r:embed="rId3">
            <a:alphaModFix/>
          </a:blip>
          <a:stretch>
            <a:fillRect/>
          </a:stretch>
        </p:blipFill>
        <p:spPr>
          <a:xfrm>
            <a:off x="3284921" y="401750"/>
            <a:ext cx="5778805" cy="4167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Epoch-wise</a:t>
            </a:r>
            <a:endParaRPr sz="3600"/>
          </a:p>
        </p:txBody>
      </p:sp>
      <p:sp>
        <p:nvSpPr>
          <p:cNvPr id="216" name="Google Shape;216;p40"/>
          <p:cNvSpPr txBox="1"/>
          <p:nvPr>
            <p:ph idx="1" type="body"/>
          </p:nvPr>
        </p:nvSpPr>
        <p:spPr>
          <a:xfrm>
            <a:off x="311700" y="1165600"/>
            <a:ext cx="8520600" cy="19146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Convention wisdom will say it is the bias/variance tradeoff.</a:t>
            </a:r>
            <a:endParaRPr sz="2100"/>
          </a:p>
          <a:p>
            <a:pPr indent="-361950" lvl="0" marL="457200" rtl="0" algn="l">
              <a:spcBef>
                <a:spcPts val="0"/>
              </a:spcBef>
              <a:spcAft>
                <a:spcPts val="0"/>
              </a:spcAft>
              <a:buSzPts val="2100"/>
              <a:buChar char="-"/>
            </a:pPr>
            <a:r>
              <a:rPr lang="en" sz="2100"/>
              <a:t>First the neural network generalizes, then it over-fit the training data.</a:t>
            </a:r>
            <a:endParaRPr sz="2100"/>
          </a:p>
          <a:p>
            <a:pPr indent="-361950" lvl="0" marL="457200" rtl="0" algn="l">
              <a:spcBef>
                <a:spcPts val="0"/>
              </a:spcBef>
              <a:spcAft>
                <a:spcPts val="0"/>
              </a:spcAft>
              <a:buSzPts val="2100"/>
              <a:buChar char="-"/>
            </a:pPr>
            <a:r>
              <a:rPr lang="en" sz="2100"/>
              <a:t>The paper suggests that this knowledge is not always true.</a:t>
            </a:r>
            <a:endParaRPr sz="2100"/>
          </a:p>
        </p:txBody>
      </p:sp>
      <p:pic>
        <p:nvPicPr>
          <p:cNvPr id="217" name="Google Shape;217;p40"/>
          <p:cNvPicPr preferRelativeResize="0"/>
          <p:nvPr/>
        </p:nvPicPr>
        <p:blipFill>
          <a:blip r:embed="rId3">
            <a:alphaModFix/>
          </a:blip>
          <a:stretch>
            <a:fillRect/>
          </a:stretch>
        </p:blipFill>
        <p:spPr>
          <a:xfrm>
            <a:off x="1460125" y="3080250"/>
            <a:ext cx="6223751" cy="1808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41"/>
          <p:cNvSpPr txBox="1"/>
          <p:nvPr>
            <p:ph type="title"/>
          </p:nvPr>
        </p:nvSpPr>
        <p:spPr>
          <a:xfrm>
            <a:off x="3879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Sample-wise Non-monotonicity</a:t>
            </a:r>
            <a:endParaRPr sz="3600"/>
          </a:p>
          <a:p>
            <a:pPr indent="0" lvl="0" marL="0" rtl="0" algn="ctr">
              <a:spcBef>
                <a:spcPts val="0"/>
              </a:spcBef>
              <a:spcAft>
                <a:spcPts val="0"/>
              </a:spcAft>
              <a:buNone/>
            </a:pPr>
            <a:r>
              <a:rPr lang="en" sz="2100"/>
              <a:t>Test Error VS Training Sample Size </a:t>
            </a:r>
            <a:endParaRPr sz="2100"/>
          </a:p>
        </p:txBody>
      </p:sp>
      <p:pic>
        <p:nvPicPr>
          <p:cNvPr id="223" name="Google Shape;223;p41"/>
          <p:cNvPicPr preferRelativeResize="0"/>
          <p:nvPr/>
        </p:nvPicPr>
        <p:blipFill>
          <a:blip r:embed="rId3">
            <a:alphaModFix/>
          </a:blip>
          <a:stretch>
            <a:fillRect/>
          </a:stretch>
        </p:blipFill>
        <p:spPr>
          <a:xfrm>
            <a:off x="1214525" y="1539425"/>
            <a:ext cx="5875122" cy="33047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Sample-wise Non-monotonicity</a:t>
            </a:r>
            <a:endParaRPr sz="3600"/>
          </a:p>
          <a:p>
            <a:pPr indent="0" lvl="0" marL="0" rtl="0" algn="l">
              <a:spcBef>
                <a:spcPts val="0"/>
              </a:spcBef>
              <a:spcAft>
                <a:spcPts val="0"/>
              </a:spcAft>
              <a:buNone/>
            </a:pPr>
            <a:r>
              <a:t/>
            </a:r>
            <a:endParaRPr/>
          </a:p>
        </p:txBody>
      </p:sp>
      <p:sp>
        <p:nvSpPr>
          <p:cNvPr id="229" name="Google Shape;229;p42"/>
          <p:cNvSpPr txBox="1"/>
          <p:nvPr>
            <p:ph idx="1" type="body"/>
          </p:nvPr>
        </p:nvSpPr>
        <p:spPr>
          <a:xfrm>
            <a:off x="311700" y="1152475"/>
            <a:ext cx="3999900" cy="3416400"/>
          </a:xfrm>
          <a:prstGeom prst="rect">
            <a:avLst/>
          </a:prstGeom>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a:t>Adding data points doesn’t continually decrease our test error. </a:t>
            </a:r>
            <a:endParaRPr/>
          </a:p>
          <a:p>
            <a:pPr indent="-317500" lvl="0" marL="457200" rtl="0" algn="l">
              <a:spcBef>
                <a:spcPts val="0"/>
              </a:spcBef>
              <a:spcAft>
                <a:spcPts val="0"/>
              </a:spcAft>
              <a:buSzPts val="1400"/>
              <a:buChar char="●"/>
            </a:pPr>
            <a:r>
              <a:rPr lang="en"/>
              <a:t>Around the </a:t>
            </a:r>
            <a:r>
              <a:rPr i="1" lang="en"/>
              <a:t>critical interval</a:t>
            </a:r>
            <a:r>
              <a:rPr lang="en"/>
              <a:t> where EMC ≈ n, an increase in the sample size may result to an </a:t>
            </a:r>
            <a:r>
              <a:rPr b="1" lang="en"/>
              <a:t>increase</a:t>
            </a:r>
            <a:r>
              <a:rPr lang="en"/>
              <a:t> of the test error  </a:t>
            </a:r>
            <a:endParaRPr/>
          </a:p>
          <a:p>
            <a:pPr indent="-317500" lvl="0" marL="457200" rtl="0" algn="l">
              <a:spcBef>
                <a:spcPts val="0"/>
              </a:spcBef>
              <a:spcAft>
                <a:spcPts val="0"/>
              </a:spcAft>
              <a:buSzPts val="1400"/>
              <a:buChar char="●"/>
            </a:pPr>
            <a:r>
              <a:rPr lang="en"/>
              <a:t>An increase of data points causes some kind of “shift” of the curve to the right </a:t>
            </a:r>
            <a:endParaRPr/>
          </a:p>
          <a:p>
            <a:pPr indent="0" lvl="0" marL="0" rtl="0" algn="l">
              <a:spcBef>
                <a:spcPts val="1600"/>
              </a:spcBef>
              <a:spcAft>
                <a:spcPts val="1600"/>
              </a:spcAft>
              <a:buNone/>
            </a:pPr>
            <a:r>
              <a:t/>
            </a:r>
            <a:endParaRPr/>
          </a:p>
        </p:txBody>
      </p:sp>
      <p:pic>
        <p:nvPicPr>
          <p:cNvPr id="230" name="Google Shape;230;p42"/>
          <p:cNvPicPr preferRelativeResize="0"/>
          <p:nvPr/>
        </p:nvPicPr>
        <p:blipFill>
          <a:blip r:embed="rId3">
            <a:alphaModFix/>
          </a:blip>
          <a:stretch>
            <a:fillRect/>
          </a:stretch>
        </p:blipFill>
        <p:spPr>
          <a:xfrm>
            <a:off x="4207850" y="1953750"/>
            <a:ext cx="4936151" cy="24680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Sample-wise Non-monotonicity</a:t>
            </a:r>
            <a:endParaRPr sz="3600"/>
          </a:p>
          <a:p>
            <a:pPr indent="0" lvl="0" marL="0" rtl="0" algn="l">
              <a:spcBef>
                <a:spcPts val="0"/>
              </a:spcBef>
              <a:spcAft>
                <a:spcPts val="0"/>
              </a:spcAft>
              <a:buNone/>
            </a:pPr>
            <a:r>
              <a:t/>
            </a:r>
            <a:endParaRPr/>
          </a:p>
        </p:txBody>
      </p:sp>
      <p:sp>
        <p:nvSpPr>
          <p:cNvPr id="236" name="Google Shape;236;p43"/>
          <p:cNvSpPr txBox="1"/>
          <p:nvPr>
            <p:ph idx="1" type="body"/>
          </p:nvPr>
        </p:nvSpPr>
        <p:spPr>
          <a:xfrm>
            <a:off x="311700" y="1152475"/>
            <a:ext cx="4380600" cy="369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a:t>
            </a:r>
            <a:r>
              <a:rPr lang="en"/>
              <a:t>, when we combine the effects that model size and sample size have on the model, we can see that :</a:t>
            </a:r>
            <a:endParaRPr/>
          </a:p>
          <a:p>
            <a:pPr indent="0" lvl="0" marL="0" rtl="0" algn="l">
              <a:spcBef>
                <a:spcPts val="1600"/>
              </a:spcBef>
              <a:spcAft>
                <a:spcPts val="0"/>
              </a:spcAft>
              <a:buNone/>
            </a:pPr>
            <a:r>
              <a:rPr b="1" lang="en" sz="1700"/>
              <a:t>MORE DATA HURTS TEST PERFORMANCE</a:t>
            </a:r>
            <a:endParaRPr b="1" sz="1700"/>
          </a:p>
          <a:p>
            <a:pPr indent="0" lvl="0" marL="0" rtl="0" algn="l">
              <a:spcBef>
                <a:spcPts val="1600"/>
              </a:spcBef>
              <a:spcAft>
                <a:spcPts val="1600"/>
              </a:spcAft>
              <a:buNone/>
            </a:pPr>
            <a:r>
              <a:t/>
            </a:r>
            <a:endParaRPr/>
          </a:p>
        </p:txBody>
      </p:sp>
      <p:pic>
        <p:nvPicPr>
          <p:cNvPr id="237" name="Google Shape;237;p43"/>
          <p:cNvPicPr preferRelativeResize="0"/>
          <p:nvPr/>
        </p:nvPicPr>
        <p:blipFill>
          <a:blip r:embed="rId3">
            <a:alphaModFix/>
          </a:blip>
          <a:stretch>
            <a:fillRect/>
          </a:stretch>
        </p:blipFill>
        <p:spPr>
          <a:xfrm>
            <a:off x="5003850" y="1192600"/>
            <a:ext cx="3828439" cy="3820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Double Descent: An Overview</a:t>
            </a:r>
            <a:endParaRPr sz="3000"/>
          </a:p>
        </p:txBody>
      </p:sp>
      <p:sp>
        <p:nvSpPr>
          <p:cNvPr id="111" name="Google Shape;111;p26"/>
          <p:cNvSpPr txBox="1"/>
          <p:nvPr>
            <p:ph idx="1" type="body"/>
          </p:nvPr>
        </p:nvSpPr>
        <p:spPr>
          <a:xfrm>
            <a:off x="4340450" y="854225"/>
            <a:ext cx="4721100" cy="4089900"/>
          </a:xfrm>
          <a:prstGeom prst="rect">
            <a:avLst/>
          </a:prstGeom>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SzPts val="1400"/>
              <a:buChar char="-"/>
            </a:pPr>
            <a:r>
              <a:rPr lang="en" sz="1400"/>
              <a:t>Breaks with</a:t>
            </a:r>
            <a:r>
              <a:rPr lang="en" sz="1400"/>
              <a:t> classical theory: </a:t>
            </a:r>
            <a:r>
              <a:rPr i="1" lang="en" sz="1400"/>
              <a:t>bias-variance tradeoff</a:t>
            </a:r>
            <a:endParaRPr i="1" sz="1400"/>
          </a:p>
          <a:p>
            <a:pPr indent="-317500" lvl="0" marL="457200" marR="0" rtl="0" algn="l">
              <a:lnSpc>
                <a:spcPct val="150000"/>
              </a:lnSpc>
              <a:spcBef>
                <a:spcPts val="0"/>
              </a:spcBef>
              <a:spcAft>
                <a:spcPts val="0"/>
              </a:spcAft>
              <a:buSzPts val="1400"/>
              <a:buChar char="-"/>
            </a:pPr>
            <a:r>
              <a:rPr lang="en" sz="1400"/>
              <a:t>Belkin et al. (2018) </a:t>
            </a:r>
            <a:r>
              <a:rPr lang="en" sz="1400"/>
              <a:t>demonstrate </a:t>
            </a:r>
            <a:r>
              <a:rPr i="1" lang="en" sz="1400"/>
              <a:t>double descent </a:t>
            </a:r>
            <a:r>
              <a:rPr lang="en" sz="1400"/>
              <a:t>of test loss beyond </a:t>
            </a:r>
            <a:r>
              <a:rPr i="1" lang="en" sz="1400"/>
              <a:t>interpolation threshold: n = p</a:t>
            </a:r>
            <a:endParaRPr i="1" sz="1400"/>
          </a:p>
          <a:p>
            <a:pPr indent="-317500" lvl="0" marL="457200" marR="0" rtl="0" algn="l">
              <a:lnSpc>
                <a:spcPct val="150000"/>
              </a:lnSpc>
              <a:spcBef>
                <a:spcPts val="0"/>
              </a:spcBef>
              <a:spcAft>
                <a:spcPts val="0"/>
              </a:spcAft>
              <a:buSzPts val="1400"/>
              <a:buChar char="-"/>
            </a:pPr>
            <a:r>
              <a:rPr lang="en" sz="1400"/>
              <a:t>Model underspecified; zero train error</a:t>
            </a:r>
            <a:endParaRPr sz="1400"/>
          </a:p>
          <a:p>
            <a:pPr indent="-317500" lvl="1" marL="914400" marR="0" rtl="0" algn="l">
              <a:lnSpc>
                <a:spcPct val="150000"/>
              </a:lnSpc>
              <a:spcBef>
                <a:spcPts val="0"/>
              </a:spcBef>
              <a:spcAft>
                <a:spcPts val="0"/>
              </a:spcAft>
              <a:buSzPts val="1400"/>
              <a:buChar char="-"/>
            </a:pPr>
            <a:r>
              <a:rPr lang="en"/>
              <a:t>minimise Euclidean norm</a:t>
            </a:r>
            <a:endParaRPr/>
          </a:p>
          <a:p>
            <a:pPr indent="-317500" lvl="0" marL="457200" marR="0" rtl="0" algn="l">
              <a:lnSpc>
                <a:spcPct val="150000"/>
              </a:lnSpc>
              <a:spcBef>
                <a:spcPts val="0"/>
              </a:spcBef>
              <a:spcAft>
                <a:spcPts val="0"/>
              </a:spcAft>
              <a:buSzPts val="1400"/>
              <a:buChar char="-"/>
            </a:pPr>
            <a:r>
              <a:rPr lang="en" sz="1400"/>
              <a:t>Allows reduction of </a:t>
            </a:r>
            <a:r>
              <a:rPr i="1" lang="en" sz="1400"/>
              <a:t>inductive bias</a:t>
            </a:r>
            <a:endParaRPr sz="1400"/>
          </a:p>
          <a:p>
            <a:pPr indent="-317500" lvl="0" marL="457200" marR="0" rtl="0" algn="l">
              <a:lnSpc>
                <a:spcPct val="150000"/>
              </a:lnSpc>
              <a:spcBef>
                <a:spcPts val="0"/>
              </a:spcBef>
              <a:spcAft>
                <a:spcPts val="0"/>
              </a:spcAft>
              <a:buSzPts val="1400"/>
              <a:buChar char="-"/>
            </a:pPr>
            <a:r>
              <a:rPr lang="en" sz="1400"/>
              <a:t>Caveats: SGD sensitive to initialisation in underparametrised setting; computational constraints (e.g. ImageNet)</a:t>
            </a:r>
            <a:endParaRPr sz="1400"/>
          </a:p>
          <a:p>
            <a:pPr indent="-317500" lvl="0" marL="457200" marR="0" rtl="0" algn="l">
              <a:lnSpc>
                <a:spcPct val="150000"/>
              </a:lnSpc>
              <a:spcBef>
                <a:spcPts val="0"/>
              </a:spcBef>
              <a:spcAft>
                <a:spcPts val="0"/>
              </a:spcAft>
              <a:buSzPts val="1400"/>
              <a:buChar char="-"/>
            </a:pPr>
            <a:r>
              <a:rPr lang="en" sz="1400"/>
              <a:t>Demonstrated in tools often deployed with high </a:t>
            </a:r>
            <a:r>
              <a:rPr i="1" lang="en" sz="1400"/>
              <a:t>p</a:t>
            </a:r>
            <a:r>
              <a:rPr lang="en" sz="1400"/>
              <a:t> e.g. 2-layer neural networks, but also others e.g. decision trees using MNIST and CIFAR-10</a:t>
            </a:r>
            <a:endParaRPr sz="1400"/>
          </a:p>
        </p:txBody>
      </p:sp>
      <p:pic>
        <p:nvPicPr>
          <p:cNvPr id="112" name="Google Shape;112;p26"/>
          <p:cNvPicPr preferRelativeResize="0"/>
          <p:nvPr/>
        </p:nvPicPr>
        <p:blipFill rotWithShape="1">
          <a:blip r:embed="rId3">
            <a:alphaModFix/>
          </a:blip>
          <a:srcRect b="0" l="1951" r="0" t="0"/>
          <a:stretch/>
        </p:blipFill>
        <p:spPr>
          <a:xfrm>
            <a:off x="41850" y="854225"/>
            <a:ext cx="4530149" cy="3802750"/>
          </a:xfrm>
          <a:prstGeom prst="rect">
            <a:avLst/>
          </a:prstGeom>
          <a:noFill/>
          <a:ln>
            <a:noFill/>
          </a:ln>
        </p:spPr>
      </p:pic>
      <p:sp>
        <p:nvSpPr>
          <p:cNvPr id="113" name="Google Shape;113;p26"/>
          <p:cNvSpPr txBox="1"/>
          <p:nvPr/>
        </p:nvSpPr>
        <p:spPr>
          <a:xfrm>
            <a:off x="0" y="4598525"/>
            <a:ext cx="4441500" cy="43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900">
                <a:latin typeface="Proxima Nova"/>
                <a:ea typeface="Proxima Nova"/>
                <a:cs typeface="Proxima Nova"/>
                <a:sym typeface="Proxima Nova"/>
              </a:rPr>
              <a:t>From Belkin et al. (2018) Reconciling modern machine learning practice and the bias-variance trade-off </a:t>
            </a:r>
            <a:r>
              <a:rPr b="1" i="1" lang="en" sz="900">
                <a:latin typeface="Proxima Nova"/>
                <a:ea typeface="Proxima Nova"/>
                <a:cs typeface="Proxima Nova"/>
                <a:sym typeface="Proxima Nova"/>
              </a:rPr>
              <a:t>PNAS</a:t>
            </a:r>
            <a:r>
              <a:rPr b="1" lang="en" sz="900">
                <a:latin typeface="Proxima Nova"/>
                <a:ea typeface="Proxima Nova"/>
                <a:cs typeface="Proxima Nova"/>
                <a:sym typeface="Proxima Nova"/>
              </a:rPr>
              <a:t> https://doi.org/10.1073/pnas.1903070116</a:t>
            </a:r>
            <a:endParaRPr b="1" sz="900">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Criticisms and Perspective</a:t>
            </a:r>
            <a:endParaRPr sz="3600"/>
          </a:p>
        </p:txBody>
      </p:sp>
      <p:sp>
        <p:nvSpPr>
          <p:cNvPr id="243" name="Google Shape;243;p44"/>
          <p:cNvSpPr txBox="1"/>
          <p:nvPr>
            <p:ph idx="1" type="body"/>
          </p:nvPr>
        </p:nvSpPr>
        <p:spPr>
          <a:xfrm>
            <a:off x="311700" y="1396375"/>
            <a:ext cx="8520600" cy="35808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Computationally infeasible for many datasets or model types</a:t>
            </a:r>
            <a:endParaRPr sz="2300"/>
          </a:p>
          <a:p>
            <a:pPr indent="-374650" lvl="0" marL="457200" rtl="0" algn="l">
              <a:spcBef>
                <a:spcPts val="0"/>
              </a:spcBef>
              <a:spcAft>
                <a:spcPts val="0"/>
              </a:spcAft>
              <a:buSzPts val="2300"/>
              <a:buChar char="-"/>
            </a:pPr>
            <a:r>
              <a:rPr lang="en" sz="2300"/>
              <a:t>Sensitivity of some optimisation techniques</a:t>
            </a:r>
            <a:endParaRPr sz="2300"/>
          </a:p>
          <a:p>
            <a:pPr indent="-374650" lvl="0" marL="457200" rtl="0" algn="l">
              <a:spcBef>
                <a:spcPts val="0"/>
              </a:spcBef>
              <a:spcAft>
                <a:spcPts val="0"/>
              </a:spcAft>
              <a:buSzPts val="2300"/>
              <a:buChar char="-"/>
            </a:pPr>
            <a:r>
              <a:rPr lang="en" sz="2300"/>
              <a:t>Lack of specification of ε in the effective model complexity metric in a principled way</a:t>
            </a:r>
            <a:endParaRPr sz="2300"/>
          </a:p>
          <a:p>
            <a:pPr indent="-374650" lvl="0" marL="457200" rtl="0" algn="l">
              <a:spcBef>
                <a:spcPts val="0"/>
              </a:spcBef>
              <a:spcAft>
                <a:spcPts val="0"/>
              </a:spcAft>
              <a:buSzPts val="2300"/>
              <a:buChar char="-"/>
            </a:pPr>
            <a:r>
              <a:rPr lang="en" sz="2300"/>
              <a:t>Authors do not specify what constitutes a sufficiently distant </a:t>
            </a:r>
            <a:r>
              <a:rPr i="1" lang="en" sz="2300"/>
              <a:t>effective model complexity </a:t>
            </a:r>
            <a:r>
              <a:rPr lang="en" sz="2300"/>
              <a:t>from the sample size, </a:t>
            </a:r>
            <a:r>
              <a:rPr i="1" lang="en" sz="2300"/>
              <a:t>n</a:t>
            </a:r>
            <a:endParaRPr sz="2300"/>
          </a:p>
        </p:txBody>
      </p:sp>
      <p:pic>
        <p:nvPicPr>
          <p:cNvPr id="244" name="Google Shape;244;p44"/>
          <p:cNvPicPr preferRelativeResize="0"/>
          <p:nvPr/>
        </p:nvPicPr>
        <p:blipFill>
          <a:blip r:embed="rId3">
            <a:alphaModFix/>
          </a:blip>
          <a:stretch>
            <a:fillRect/>
          </a:stretch>
        </p:blipFill>
        <p:spPr>
          <a:xfrm>
            <a:off x="1362438" y="4031125"/>
            <a:ext cx="6546225" cy="480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7"/>
          <p:cNvSpPr txBox="1"/>
          <p:nvPr/>
        </p:nvSpPr>
        <p:spPr>
          <a:xfrm>
            <a:off x="4542600" y="895100"/>
            <a:ext cx="4571100" cy="37293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Features depend on small neighborhoods of pixels -&gt; Retain locality</a:t>
            </a:r>
            <a:endParaRPr>
              <a:solidFill>
                <a:schemeClr val="accent3"/>
              </a:solidFill>
              <a:latin typeface="Proxima Nova"/>
              <a:ea typeface="Proxima Nova"/>
              <a:cs typeface="Proxima Nova"/>
              <a:sym typeface="Proxima Nova"/>
            </a:endParaRPr>
          </a:p>
          <a:p>
            <a:pPr indent="-317500" lvl="0" marL="457200" marR="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Same features can been located everywhere on the image - Shift / Translation-Invariance</a:t>
            </a:r>
            <a:endParaRPr>
              <a:solidFill>
                <a:schemeClr val="accent3"/>
              </a:solidFill>
              <a:latin typeface="Proxima Nova"/>
              <a:ea typeface="Proxima Nova"/>
              <a:cs typeface="Proxima Nova"/>
              <a:sym typeface="Proxima Nova"/>
            </a:endParaRPr>
          </a:p>
          <a:p>
            <a:pPr indent="0" lvl="0" marL="0" marR="0" rtl="0" algn="l">
              <a:lnSpc>
                <a:spcPct val="115000"/>
              </a:lnSpc>
              <a:spcBef>
                <a:spcPts val="1600"/>
              </a:spcBef>
              <a:spcAft>
                <a:spcPts val="0"/>
              </a:spcAft>
              <a:buNone/>
            </a:pPr>
            <a:r>
              <a:rPr lang="en">
                <a:solidFill>
                  <a:schemeClr val="accent3"/>
                </a:solidFill>
                <a:latin typeface="Proxima Nova"/>
                <a:ea typeface="Proxima Nova"/>
                <a:cs typeface="Proxima Nova"/>
                <a:sym typeface="Proxima Nova"/>
              </a:rPr>
              <a:t>Hyper-parameters</a:t>
            </a:r>
            <a:endParaRPr>
              <a:solidFill>
                <a:schemeClr val="accent3"/>
              </a:solidFill>
              <a:latin typeface="Proxima Nova"/>
              <a:ea typeface="Proxima Nova"/>
              <a:cs typeface="Proxima Nova"/>
              <a:sym typeface="Proxima Nova"/>
            </a:endParaRPr>
          </a:p>
          <a:p>
            <a:pPr indent="-317500" lvl="0" marL="457200" marR="0" rtl="0" algn="l">
              <a:lnSpc>
                <a:spcPct val="115000"/>
              </a:lnSpc>
              <a:spcBef>
                <a:spcPts val="160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Width and Height</a:t>
            </a:r>
            <a:endParaRPr>
              <a:solidFill>
                <a:schemeClr val="accent3"/>
              </a:solidFill>
              <a:latin typeface="Proxima Nova"/>
              <a:ea typeface="Proxima Nova"/>
              <a:cs typeface="Proxima Nova"/>
              <a:sym typeface="Proxima Nova"/>
            </a:endParaRPr>
          </a:p>
          <a:p>
            <a:pPr indent="-317500" lvl="0" marL="457200" marR="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Number of input and output channels</a:t>
            </a:r>
            <a:endParaRPr>
              <a:solidFill>
                <a:schemeClr val="accent3"/>
              </a:solidFill>
              <a:latin typeface="Proxima Nova"/>
              <a:ea typeface="Proxima Nova"/>
              <a:cs typeface="Proxima Nova"/>
              <a:sym typeface="Proxima Nova"/>
            </a:endParaRPr>
          </a:p>
          <a:p>
            <a:pPr indent="0" lvl="0" marL="0" marR="0" rtl="0" algn="l">
              <a:lnSpc>
                <a:spcPct val="115000"/>
              </a:lnSpc>
              <a:spcBef>
                <a:spcPts val="1600"/>
              </a:spcBef>
              <a:spcAft>
                <a:spcPts val="0"/>
              </a:spcAft>
              <a:buNone/>
            </a:pPr>
            <a:r>
              <a:rPr lang="en">
                <a:solidFill>
                  <a:schemeClr val="accent3"/>
                </a:solidFill>
                <a:latin typeface="Proxima Nova"/>
                <a:ea typeface="Proxima Nova"/>
                <a:cs typeface="Proxima Nova"/>
                <a:sym typeface="Proxima Nova"/>
              </a:rPr>
              <a:t>Example Applications</a:t>
            </a:r>
            <a:endParaRPr>
              <a:solidFill>
                <a:schemeClr val="accent3"/>
              </a:solidFill>
              <a:latin typeface="Proxima Nova"/>
              <a:ea typeface="Proxima Nova"/>
              <a:cs typeface="Proxima Nova"/>
              <a:sym typeface="Proxima Nova"/>
            </a:endParaRPr>
          </a:p>
          <a:p>
            <a:pPr indent="-317500" lvl="0" marL="457200" marR="0" rtl="0" algn="l">
              <a:lnSpc>
                <a:spcPct val="115000"/>
              </a:lnSpc>
              <a:spcBef>
                <a:spcPts val="160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Image and video classification recognition </a:t>
            </a:r>
            <a:endParaRPr>
              <a:solidFill>
                <a:schemeClr val="accent3"/>
              </a:solidFill>
              <a:latin typeface="Proxima Nova"/>
              <a:ea typeface="Proxima Nova"/>
              <a:cs typeface="Proxima Nova"/>
              <a:sym typeface="Proxima Nova"/>
            </a:endParaRPr>
          </a:p>
          <a:p>
            <a:pPr indent="-317500" lvl="0" marL="457200" marR="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recommender systems</a:t>
            </a:r>
            <a:endParaRPr>
              <a:solidFill>
                <a:schemeClr val="accent3"/>
              </a:solidFill>
              <a:latin typeface="Proxima Nova"/>
              <a:ea typeface="Proxima Nova"/>
              <a:cs typeface="Proxima Nova"/>
              <a:sym typeface="Proxima Nova"/>
            </a:endParaRPr>
          </a:p>
          <a:p>
            <a:pPr indent="-317500" lvl="0" marL="457200" marR="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natural language processing</a:t>
            </a:r>
            <a:endParaRPr>
              <a:solidFill>
                <a:schemeClr val="accent3"/>
              </a:solidFill>
              <a:latin typeface="Proxima Nova"/>
              <a:ea typeface="Proxima Nova"/>
              <a:cs typeface="Proxima Nova"/>
              <a:sym typeface="Proxima Nova"/>
            </a:endParaRPr>
          </a:p>
        </p:txBody>
      </p:sp>
      <p:sp>
        <p:nvSpPr>
          <p:cNvPr id="119" name="Google Shape;119;p27"/>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000"/>
              <a:t>Convolutional Neural Networks (CNN)</a:t>
            </a:r>
            <a:endParaRPr sz="3000"/>
          </a:p>
        </p:txBody>
      </p:sp>
      <p:pic>
        <p:nvPicPr>
          <p:cNvPr id="120" name="Google Shape;120;p27"/>
          <p:cNvPicPr preferRelativeResize="0"/>
          <p:nvPr/>
        </p:nvPicPr>
        <p:blipFill>
          <a:blip r:embed="rId3">
            <a:alphaModFix/>
          </a:blip>
          <a:stretch>
            <a:fillRect/>
          </a:stretch>
        </p:blipFill>
        <p:spPr>
          <a:xfrm>
            <a:off x="98675" y="895088"/>
            <a:ext cx="4390199" cy="36376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id="125" name="Google Shape;125;p28"/>
          <p:cNvPicPr preferRelativeResize="0"/>
          <p:nvPr/>
        </p:nvPicPr>
        <p:blipFill>
          <a:blip r:embed="rId3">
            <a:alphaModFix/>
          </a:blip>
          <a:stretch>
            <a:fillRect/>
          </a:stretch>
        </p:blipFill>
        <p:spPr>
          <a:xfrm>
            <a:off x="203525" y="3526000"/>
            <a:ext cx="5557800" cy="1040700"/>
          </a:xfrm>
          <a:prstGeom prst="flowChartAlternateProcess">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pic>
        <p:nvPicPr>
          <p:cNvPr id="126" name="Google Shape;126;p28"/>
          <p:cNvPicPr preferRelativeResize="0"/>
          <p:nvPr/>
        </p:nvPicPr>
        <p:blipFill>
          <a:blip r:embed="rId4">
            <a:alphaModFix amt="82000"/>
          </a:blip>
          <a:stretch>
            <a:fillRect/>
          </a:stretch>
        </p:blipFill>
        <p:spPr>
          <a:xfrm>
            <a:off x="759188" y="816475"/>
            <a:ext cx="4226023" cy="2158875"/>
          </a:xfrm>
          <a:prstGeom prst="rect">
            <a:avLst/>
          </a:prstGeom>
          <a:noFill/>
          <a:ln>
            <a:noFill/>
          </a:ln>
        </p:spPr>
      </p:pic>
      <p:sp>
        <p:nvSpPr>
          <p:cNvPr id="127" name="Google Shape;127;p28"/>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Features Map and Width Parameter k</a:t>
            </a:r>
            <a:endParaRPr sz="3200"/>
          </a:p>
        </p:txBody>
      </p:sp>
      <p:sp>
        <p:nvSpPr>
          <p:cNvPr id="128" name="Google Shape;128;p28"/>
          <p:cNvSpPr txBox="1"/>
          <p:nvPr/>
        </p:nvSpPr>
        <p:spPr>
          <a:xfrm>
            <a:off x="5761325" y="478700"/>
            <a:ext cx="3192300" cy="33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Old Standard TT"/>
                <a:ea typeface="Old Standard TT"/>
                <a:cs typeface="Old Standard TT"/>
                <a:sym typeface="Old Standard TT"/>
              </a:rPr>
              <a:t>The </a:t>
            </a:r>
            <a:r>
              <a:rPr b="1" lang="en" sz="1500">
                <a:solidFill>
                  <a:schemeClr val="accent3"/>
                </a:solidFill>
                <a:latin typeface="Old Standard TT"/>
                <a:ea typeface="Old Standard TT"/>
                <a:cs typeface="Old Standard TT"/>
                <a:sym typeface="Old Standard TT"/>
              </a:rPr>
              <a:t>feature maps</a:t>
            </a:r>
            <a:r>
              <a:rPr lang="en" sz="1500">
                <a:solidFill>
                  <a:schemeClr val="accent3"/>
                </a:solidFill>
                <a:latin typeface="Old Standard TT"/>
                <a:ea typeface="Old Standard TT"/>
                <a:cs typeface="Old Standard TT"/>
                <a:sym typeface="Old Standard TT"/>
              </a:rPr>
              <a:t> (also </a:t>
            </a:r>
            <a:r>
              <a:rPr i="1" lang="en" sz="1500">
                <a:solidFill>
                  <a:schemeClr val="accent3"/>
                </a:solidFill>
                <a:latin typeface="Old Standard TT"/>
                <a:ea typeface="Old Standard TT"/>
                <a:cs typeface="Old Standard TT"/>
                <a:sym typeface="Old Standard TT"/>
              </a:rPr>
              <a:t>activation maps</a:t>
            </a:r>
            <a:r>
              <a:rPr lang="en" sz="1500">
                <a:solidFill>
                  <a:schemeClr val="accent3"/>
                </a:solidFill>
                <a:latin typeface="Old Standard TT"/>
                <a:ea typeface="Old Standard TT"/>
                <a:cs typeface="Old Standard TT"/>
                <a:sym typeface="Old Standard TT"/>
              </a:rPr>
              <a:t>) capture the result of applying specific filters that scanning the expanse of the input image to a layer, the feature map is the output of that layer. The reason for visualising a feature map for a specific input image is to try to gain some understanding of what features our CNN detects and discern specific characteristics or attributes.</a:t>
            </a:r>
            <a:endParaRPr sz="1500">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29"/>
          <p:cNvPicPr preferRelativeResize="0"/>
          <p:nvPr/>
        </p:nvPicPr>
        <p:blipFill>
          <a:blip r:embed="rId3">
            <a:alphaModFix amt="93000"/>
          </a:blip>
          <a:stretch>
            <a:fillRect/>
          </a:stretch>
        </p:blipFill>
        <p:spPr>
          <a:xfrm>
            <a:off x="0" y="-12"/>
            <a:ext cx="4572000" cy="2531065"/>
          </a:xfrm>
          <a:prstGeom prst="rect">
            <a:avLst/>
          </a:prstGeom>
          <a:noFill/>
          <a:ln>
            <a:noFill/>
          </a:ln>
          <a:effectLst>
            <a:outerShdw blurRad="57150" rotWithShape="0" algn="bl" dir="5400000" dist="19050">
              <a:srgbClr val="000000">
                <a:alpha val="50000"/>
              </a:srgbClr>
            </a:outerShdw>
          </a:effectLst>
        </p:spPr>
      </p:pic>
      <p:sp>
        <p:nvSpPr>
          <p:cNvPr id="134" name="Google Shape;134;p29"/>
          <p:cNvSpPr txBox="1"/>
          <p:nvPr/>
        </p:nvSpPr>
        <p:spPr>
          <a:xfrm>
            <a:off x="0" y="2531050"/>
            <a:ext cx="4572000" cy="2612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solidFill>
                  <a:schemeClr val="dk2"/>
                </a:solidFill>
                <a:highlight>
                  <a:schemeClr val="lt1"/>
                </a:highlight>
                <a:latin typeface="Old Standard TT"/>
                <a:ea typeface="Old Standard TT"/>
                <a:cs typeface="Old Standard TT"/>
                <a:sym typeface="Old Standard TT"/>
              </a:rPr>
              <a:t>Residual-Connections:</a:t>
            </a:r>
            <a:endParaRPr b="1" sz="1800" u="sng">
              <a:solidFill>
                <a:schemeClr val="dk2"/>
              </a:solidFill>
              <a:highlight>
                <a:schemeClr val="lt1"/>
              </a:highlight>
              <a:latin typeface="Old Standard TT"/>
              <a:ea typeface="Old Standard TT"/>
              <a:cs typeface="Old Standard TT"/>
              <a:sym typeface="Old Standard TT"/>
            </a:endParaRPr>
          </a:p>
          <a:p>
            <a:pPr indent="0" lvl="0" marL="0" rtl="0" algn="ctr">
              <a:spcBef>
                <a:spcPts val="0"/>
              </a:spcBef>
              <a:spcAft>
                <a:spcPts val="0"/>
              </a:spcAft>
              <a:buNone/>
            </a:pPr>
            <a:r>
              <a:t/>
            </a:r>
            <a:endParaRPr b="1" sz="1800" u="sng">
              <a:solidFill>
                <a:schemeClr val="lt1"/>
              </a:solidFill>
              <a:highlight>
                <a:schemeClr val="lt1"/>
              </a:highlight>
              <a:latin typeface="Old Standard TT"/>
              <a:ea typeface="Old Standard TT"/>
              <a:cs typeface="Old Standard TT"/>
              <a:sym typeface="Old Standard TT"/>
            </a:endParaRPr>
          </a:p>
          <a:p>
            <a:pPr indent="0" lvl="0" marL="0" rtl="0" algn="ctr">
              <a:spcBef>
                <a:spcPts val="0"/>
              </a:spcBef>
              <a:spcAft>
                <a:spcPts val="0"/>
              </a:spcAft>
              <a:buNone/>
            </a:pPr>
            <a:r>
              <a:rPr b="1" lang="en" sz="1800">
                <a:solidFill>
                  <a:schemeClr val="dk2"/>
                </a:solidFill>
                <a:highlight>
                  <a:schemeClr val="lt1"/>
                </a:highlight>
                <a:latin typeface="Old Standard TT"/>
                <a:ea typeface="Old Standard TT"/>
                <a:cs typeface="Old Standard TT"/>
                <a:sym typeface="Old Standard TT"/>
              </a:rPr>
              <a:t>F(x) + x</a:t>
            </a:r>
            <a:endParaRPr b="1" sz="1800">
              <a:solidFill>
                <a:schemeClr val="dk2"/>
              </a:solidFill>
              <a:highlight>
                <a:schemeClr val="lt1"/>
              </a:highlight>
              <a:latin typeface="Old Standard TT"/>
              <a:ea typeface="Old Standard TT"/>
              <a:cs typeface="Old Standard TT"/>
              <a:sym typeface="Old Standard TT"/>
            </a:endParaRPr>
          </a:p>
          <a:p>
            <a:pPr indent="0" lvl="0" marL="0" rtl="0" algn="ctr">
              <a:spcBef>
                <a:spcPts val="0"/>
              </a:spcBef>
              <a:spcAft>
                <a:spcPts val="0"/>
              </a:spcAft>
              <a:buNone/>
            </a:pPr>
            <a:r>
              <a:t/>
            </a:r>
            <a:endParaRPr b="1" sz="2000">
              <a:solidFill>
                <a:schemeClr val="dk2"/>
              </a:solidFill>
              <a:highlight>
                <a:schemeClr val="lt1"/>
              </a:highlight>
              <a:latin typeface="Old Standard TT"/>
              <a:ea typeface="Old Standard TT"/>
              <a:cs typeface="Old Standard TT"/>
              <a:sym typeface="Old Standard TT"/>
            </a:endParaRPr>
          </a:p>
          <a:p>
            <a:pPr indent="-336550" lvl="0" marL="457200" rtl="0" algn="ctr">
              <a:spcBef>
                <a:spcPts val="0"/>
              </a:spcBef>
              <a:spcAft>
                <a:spcPts val="0"/>
              </a:spcAft>
              <a:buClr>
                <a:schemeClr val="dk2"/>
              </a:buClr>
              <a:buSzPts val="1700"/>
              <a:buFont typeface="Old Standard TT"/>
              <a:buChar char="●"/>
            </a:pPr>
            <a:r>
              <a:rPr b="1" i="1" lang="en" sz="1700">
                <a:solidFill>
                  <a:schemeClr val="dk2"/>
                </a:solidFill>
                <a:highlight>
                  <a:schemeClr val="lt1"/>
                </a:highlight>
                <a:latin typeface="Old Standard TT"/>
                <a:ea typeface="Old Standard TT"/>
                <a:cs typeface="Old Standard TT"/>
                <a:sym typeface="Old Standard TT"/>
              </a:rPr>
              <a:t>Skip connections</a:t>
            </a:r>
            <a:r>
              <a:rPr b="1" lang="en" sz="1700">
                <a:solidFill>
                  <a:schemeClr val="dk2"/>
                </a:solidFill>
                <a:highlight>
                  <a:schemeClr val="lt1"/>
                </a:highlight>
                <a:latin typeface="Old Standard TT"/>
                <a:ea typeface="Old Standard TT"/>
                <a:cs typeface="Old Standard TT"/>
                <a:sym typeface="Old Standard TT"/>
              </a:rPr>
              <a:t>, or </a:t>
            </a:r>
            <a:r>
              <a:rPr b="1" i="1" lang="en" sz="1700">
                <a:solidFill>
                  <a:schemeClr val="dk2"/>
                </a:solidFill>
                <a:highlight>
                  <a:schemeClr val="lt1"/>
                </a:highlight>
                <a:latin typeface="Old Standard TT"/>
                <a:ea typeface="Old Standard TT"/>
                <a:cs typeface="Old Standard TT"/>
                <a:sym typeface="Old Standard TT"/>
              </a:rPr>
              <a:t>shortcuts</a:t>
            </a:r>
            <a:r>
              <a:rPr b="1" lang="en" sz="1700">
                <a:solidFill>
                  <a:schemeClr val="dk2"/>
                </a:solidFill>
                <a:highlight>
                  <a:schemeClr val="lt1"/>
                </a:highlight>
                <a:latin typeface="Old Standard TT"/>
                <a:ea typeface="Old Standard TT"/>
                <a:cs typeface="Old Standard TT"/>
                <a:sym typeface="Old Standard TT"/>
              </a:rPr>
              <a:t> to jump over some layers</a:t>
            </a:r>
            <a:endParaRPr b="1" sz="1700">
              <a:solidFill>
                <a:schemeClr val="dk2"/>
              </a:solidFill>
              <a:highlight>
                <a:schemeClr val="lt1"/>
              </a:highlight>
              <a:latin typeface="Old Standard TT"/>
              <a:ea typeface="Old Standard TT"/>
              <a:cs typeface="Old Standard TT"/>
              <a:sym typeface="Old Standard TT"/>
            </a:endParaRPr>
          </a:p>
          <a:p>
            <a:pPr indent="-336550" lvl="0" marL="457200" rtl="0" algn="ctr">
              <a:spcBef>
                <a:spcPts val="0"/>
              </a:spcBef>
              <a:spcAft>
                <a:spcPts val="0"/>
              </a:spcAft>
              <a:buClr>
                <a:schemeClr val="dk2"/>
              </a:buClr>
              <a:buSzPts val="1700"/>
              <a:buFont typeface="Old Standard TT"/>
              <a:buChar char="●"/>
            </a:pPr>
            <a:r>
              <a:rPr b="1" lang="en" sz="1700">
                <a:solidFill>
                  <a:schemeClr val="dk2"/>
                </a:solidFill>
                <a:highlight>
                  <a:schemeClr val="lt1"/>
                </a:highlight>
                <a:latin typeface="Old Standard TT"/>
                <a:ea typeface="Old Standard TT"/>
                <a:cs typeface="Old Standard TT"/>
                <a:sym typeface="Old Standard TT"/>
              </a:rPr>
              <a:t>Deals with the Vanishing Gradient Problem</a:t>
            </a:r>
            <a:endParaRPr b="1" sz="1700">
              <a:solidFill>
                <a:schemeClr val="dk2"/>
              </a:solidFill>
              <a:highlight>
                <a:schemeClr val="lt1"/>
              </a:highlight>
              <a:latin typeface="Old Standard TT"/>
              <a:ea typeface="Old Standard TT"/>
              <a:cs typeface="Old Standard TT"/>
              <a:sym typeface="Old Standard TT"/>
            </a:endParaRPr>
          </a:p>
        </p:txBody>
      </p:sp>
      <p:sp>
        <p:nvSpPr>
          <p:cNvPr id="135" name="Google Shape;135;p29"/>
          <p:cNvSpPr txBox="1"/>
          <p:nvPr/>
        </p:nvSpPr>
        <p:spPr>
          <a:xfrm>
            <a:off x="4572000" y="1927150"/>
            <a:ext cx="4572000" cy="21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u="sng">
                <a:solidFill>
                  <a:schemeClr val="dk2"/>
                </a:solidFill>
                <a:latin typeface="Old Standard TT"/>
                <a:ea typeface="Old Standard TT"/>
                <a:cs typeface="Old Standard TT"/>
                <a:sym typeface="Old Standard TT"/>
              </a:rPr>
              <a:t>Pooling Layers</a:t>
            </a:r>
            <a:endParaRPr b="1" sz="1600">
              <a:solidFill>
                <a:schemeClr val="dk2"/>
              </a:solidFill>
              <a:latin typeface="Old Standard TT"/>
              <a:ea typeface="Old Standard TT"/>
              <a:cs typeface="Old Standard TT"/>
              <a:sym typeface="Old Standard TT"/>
            </a:endParaRPr>
          </a:p>
          <a:p>
            <a:pPr indent="-361950" lvl="0" marL="457200" rtl="0" algn="ctr">
              <a:spcBef>
                <a:spcPts val="0"/>
              </a:spcBef>
              <a:spcAft>
                <a:spcPts val="0"/>
              </a:spcAft>
              <a:buClr>
                <a:schemeClr val="dk2"/>
              </a:buClr>
              <a:buSzPts val="2100"/>
              <a:buFont typeface="Old Standard TT"/>
              <a:buChar char="●"/>
            </a:pPr>
            <a:r>
              <a:rPr b="1" lang="en" sz="1600">
                <a:solidFill>
                  <a:schemeClr val="dk2"/>
                </a:solidFill>
                <a:latin typeface="Old Standard TT"/>
                <a:ea typeface="Old Standard TT"/>
                <a:cs typeface="Old Standard TT"/>
                <a:sym typeface="Old Standard TT"/>
              </a:rPr>
              <a:t>Reduces the dimensionality of the data</a:t>
            </a:r>
            <a:endParaRPr b="1" sz="1600">
              <a:solidFill>
                <a:schemeClr val="dk2"/>
              </a:solidFill>
              <a:latin typeface="Old Standard TT"/>
              <a:ea typeface="Old Standard TT"/>
              <a:cs typeface="Old Standard TT"/>
              <a:sym typeface="Old Standard TT"/>
            </a:endParaRPr>
          </a:p>
          <a:p>
            <a:pPr indent="-330200" lvl="0" marL="457200" rtl="0" algn="ctr">
              <a:spcBef>
                <a:spcPts val="0"/>
              </a:spcBef>
              <a:spcAft>
                <a:spcPts val="0"/>
              </a:spcAft>
              <a:buClr>
                <a:schemeClr val="dk2"/>
              </a:buClr>
              <a:buSzPts val="1600"/>
              <a:buFont typeface="Old Standard TT"/>
              <a:buChar char="●"/>
            </a:pPr>
            <a:r>
              <a:rPr b="1" i="1" lang="en" sz="1600">
                <a:solidFill>
                  <a:schemeClr val="dk2"/>
                </a:solidFill>
                <a:latin typeface="Old Standard TT"/>
                <a:ea typeface="Old Standard TT"/>
                <a:cs typeface="Old Standard TT"/>
                <a:sym typeface="Old Standard TT"/>
              </a:rPr>
              <a:t>Max </a:t>
            </a:r>
            <a:r>
              <a:rPr b="1" lang="en" sz="1600">
                <a:solidFill>
                  <a:schemeClr val="dk2"/>
                </a:solidFill>
                <a:latin typeface="Old Standard TT"/>
                <a:ea typeface="Old Standard TT"/>
                <a:cs typeface="Old Standard TT"/>
                <a:sym typeface="Old Standard TT"/>
              </a:rPr>
              <a:t>or </a:t>
            </a:r>
            <a:r>
              <a:rPr b="1" i="1" lang="en" sz="1600">
                <a:solidFill>
                  <a:schemeClr val="dk2"/>
                </a:solidFill>
                <a:latin typeface="Old Standard TT"/>
                <a:ea typeface="Old Standard TT"/>
                <a:cs typeface="Old Standard TT"/>
                <a:sym typeface="Old Standard TT"/>
              </a:rPr>
              <a:t>Average</a:t>
            </a:r>
            <a:r>
              <a:rPr b="1" lang="en" sz="1600">
                <a:solidFill>
                  <a:schemeClr val="dk2"/>
                </a:solidFill>
                <a:latin typeface="Old Standard TT"/>
                <a:ea typeface="Old Standard TT"/>
                <a:cs typeface="Old Standard TT"/>
                <a:sym typeface="Old Standard TT"/>
              </a:rPr>
              <a:t> Pooling</a:t>
            </a:r>
            <a:endParaRPr b="1" sz="1600">
              <a:solidFill>
                <a:schemeClr val="dk2"/>
              </a:solidFill>
              <a:latin typeface="Old Standard TT"/>
              <a:ea typeface="Old Standard TT"/>
              <a:cs typeface="Old Standard TT"/>
              <a:sym typeface="Old Standard TT"/>
            </a:endParaRPr>
          </a:p>
          <a:p>
            <a:pPr indent="-361950" lvl="0" marL="457200" rtl="0" algn="ctr">
              <a:spcBef>
                <a:spcPts val="0"/>
              </a:spcBef>
              <a:spcAft>
                <a:spcPts val="0"/>
              </a:spcAft>
              <a:buClr>
                <a:schemeClr val="dk2"/>
              </a:buClr>
              <a:buSzPts val="2100"/>
              <a:buFont typeface="Old Standard TT"/>
              <a:buChar char="●"/>
            </a:pPr>
            <a:r>
              <a:rPr b="1" lang="en" sz="1600">
                <a:solidFill>
                  <a:schemeClr val="dk2"/>
                </a:solidFill>
                <a:latin typeface="Old Standard TT"/>
                <a:ea typeface="Old Standard TT"/>
                <a:cs typeface="Old Standard TT"/>
                <a:sym typeface="Old Standard TT"/>
              </a:rPr>
              <a:t>Improving speed, performance and stability of ANN</a:t>
            </a:r>
            <a:endParaRPr>
              <a:solidFill>
                <a:schemeClr val="dk2"/>
              </a:solidFill>
              <a:latin typeface="Old Standard TT"/>
              <a:ea typeface="Old Standard TT"/>
              <a:cs typeface="Old Standard TT"/>
              <a:sym typeface="Old Standard TT"/>
            </a:endParaRPr>
          </a:p>
        </p:txBody>
      </p:sp>
      <p:sp>
        <p:nvSpPr>
          <p:cNvPr id="136" name="Google Shape;136;p29"/>
          <p:cNvSpPr txBox="1"/>
          <p:nvPr/>
        </p:nvSpPr>
        <p:spPr>
          <a:xfrm>
            <a:off x="4572000" y="0"/>
            <a:ext cx="4572000" cy="228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u="sng">
                <a:solidFill>
                  <a:schemeClr val="dk2"/>
                </a:solidFill>
                <a:latin typeface="Old Standard TT"/>
                <a:ea typeface="Old Standard TT"/>
                <a:cs typeface="Old Standard TT"/>
                <a:sym typeface="Old Standard TT"/>
              </a:rPr>
              <a:t>Batch Normalization</a:t>
            </a:r>
            <a:endParaRPr b="1" sz="1600" u="sng">
              <a:solidFill>
                <a:schemeClr val="dk2"/>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1600" u="sng">
              <a:solidFill>
                <a:schemeClr val="dk2"/>
              </a:solidFill>
              <a:latin typeface="Old Standard TT"/>
              <a:ea typeface="Old Standard TT"/>
              <a:cs typeface="Old Standard TT"/>
              <a:sym typeface="Old Standard TT"/>
            </a:endParaRPr>
          </a:p>
          <a:p>
            <a:pPr indent="-323850" lvl="0" marL="457200" rtl="0" algn="ctr">
              <a:spcBef>
                <a:spcPts val="0"/>
              </a:spcBef>
              <a:spcAft>
                <a:spcPts val="0"/>
              </a:spcAft>
              <a:buClr>
                <a:schemeClr val="dk2"/>
              </a:buClr>
              <a:buSzPts val="1500"/>
              <a:buFont typeface="Old Standard TT"/>
              <a:buChar char="●"/>
            </a:pPr>
            <a:r>
              <a:rPr b="1" lang="en" sz="1500">
                <a:solidFill>
                  <a:schemeClr val="dk2"/>
                </a:solidFill>
                <a:latin typeface="Old Standard TT"/>
                <a:ea typeface="Old Standard TT"/>
                <a:cs typeface="Old Standard TT"/>
                <a:sym typeface="Old Standard TT"/>
              </a:rPr>
              <a:t>Normalize the input by re-scaling and re-centering</a:t>
            </a:r>
            <a:endParaRPr b="1" sz="1500">
              <a:solidFill>
                <a:schemeClr val="dk2"/>
              </a:solidFill>
              <a:latin typeface="Old Standard TT"/>
              <a:ea typeface="Old Standard TT"/>
              <a:cs typeface="Old Standard TT"/>
              <a:sym typeface="Old Standard TT"/>
            </a:endParaRPr>
          </a:p>
          <a:p>
            <a:pPr indent="-323850" lvl="0" marL="457200" rtl="0" algn="ctr">
              <a:spcBef>
                <a:spcPts val="0"/>
              </a:spcBef>
              <a:spcAft>
                <a:spcPts val="0"/>
              </a:spcAft>
              <a:buClr>
                <a:schemeClr val="dk2"/>
              </a:buClr>
              <a:buSzPts val="1500"/>
              <a:buFont typeface="Old Standard TT"/>
              <a:buChar char="●"/>
            </a:pPr>
            <a:r>
              <a:rPr b="1" lang="en" sz="1500">
                <a:solidFill>
                  <a:schemeClr val="dk2"/>
                </a:solidFill>
                <a:latin typeface="Old Standard TT"/>
                <a:ea typeface="Old Standard TT"/>
                <a:cs typeface="Old Standard TT"/>
                <a:sym typeface="Old Standard TT"/>
              </a:rPr>
              <a:t>Fix means and variances at each layer’s inputs</a:t>
            </a:r>
            <a:endParaRPr b="1" sz="1500">
              <a:solidFill>
                <a:schemeClr val="dk2"/>
              </a:solidFill>
              <a:latin typeface="Old Standard TT"/>
              <a:ea typeface="Old Standard TT"/>
              <a:cs typeface="Old Standard TT"/>
              <a:sym typeface="Old Standard TT"/>
            </a:endParaRPr>
          </a:p>
          <a:p>
            <a:pPr indent="-323850" lvl="0" marL="457200" rtl="0" algn="ctr">
              <a:spcBef>
                <a:spcPts val="0"/>
              </a:spcBef>
              <a:spcAft>
                <a:spcPts val="0"/>
              </a:spcAft>
              <a:buClr>
                <a:schemeClr val="dk2"/>
              </a:buClr>
              <a:buSzPts val="1500"/>
              <a:buFont typeface="Old Standard TT"/>
              <a:buChar char="●"/>
            </a:pPr>
            <a:r>
              <a:rPr b="1" lang="en" sz="1500">
                <a:solidFill>
                  <a:schemeClr val="dk2"/>
                </a:solidFill>
                <a:latin typeface="Old Standard TT"/>
                <a:ea typeface="Old Standard TT"/>
                <a:cs typeface="Old Standard TT"/>
                <a:sym typeface="Old Standard TT"/>
              </a:rPr>
              <a:t>Improving speed, performance and stability of ANN</a:t>
            </a:r>
            <a:endParaRPr sz="1500">
              <a:solidFill>
                <a:schemeClr val="dk2"/>
              </a:solidFill>
              <a:latin typeface="Old Standard TT"/>
              <a:ea typeface="Old Standard TT"/>
              <a:cs typeface="Old Standard TT"/>
              <a:sym typeface="Old Standard TT"/>
            </a:endParaRPr>
          </a:p>
        </p:txBody>
      </p:sp>
      <p:pic>
        <p:nvPicPr>
          <p:cNvPr id="137" name="Google Shape;137;p29"/>
          <p:cNvPicPr preferRelativeResize="0"/>
          <p:nvPr/>
        </p:nvPicPr>
        <p:blipFill>
          <a:blip r:embed="rId4">
            <a:alphaModFix/>
          </a:blip>
          <a:stretch>
            <a:fillRect/>
          </a:stretch>
        </p:blipFill>
        <p:spPr>
          <a:xfrm>
            <a:off x="4572012" y="3624375"/>
            <a:ext cx="4631425" cy="1373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30"/>
          <p:cNvPicPr preferRelativeResize="0"/>
          <p:nvPr/>
        </p:nvPicPr>
        <p:blipFill>
          <a:blip r:embed="rId3">
            <a:alphaModFix/>
          </a:blip>
          <a:stretch>
            <a:fillRect/>
          </a:stretch>
        </p:blipFill>
        <p:spPr>
          <a:xfrm rot="5400000">
            <a:off x="-1557225" y="1161438"/>
            <a:ext cx="5129275" cy="2820625"/>
          </a:xfrm>
          <a:prstGeom prst="rect">
            <a:avLst/>
          </a:prstGeom>
          <a:noFill/>
          <a:ln>
            <a:noFill/>
          </a:ln>
        </p:spPr>
      </p:pic>
      <p:sp>
        <p:nvSpPr>
          <p:cNvPr id="143" name="Google Shape;143;p30"/>
          <p:cNvSpPr txBox="1"/>
          <p:nvPr>
            <p:ph idx="4294967295" type="subTitle"/>
          </p:nvPr>
        </p:nvSpPr>
        <p:spPr>
          <a:xfrm>
            <a:off x="3771000" y="129625"/>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2"/>
                </a:solidFill>
                <a:latin typeface="Old Standard TT"/>
                <a:ea typeface="Old Standard TT"/>
                <a:cs typeface="Old Standard TT"/>
                <a:sym typeface="Old Standard TT"/>
              </a:rPr>
              <a:t>Various Architectures: AlexNet/ResNet/VGG/GoogleNet</a:t>
            </a:r>
            <a:endParaRPr>
              <a:solidFill>
                <a:schemeClr val="dk2"/>
              </a:solidFill>
              <a:latin typeface="Old Standard TT"/>
              <a:ea typeface="Old Standard TT"/>
              <a:cs typeface="Old Standard TT"/>
              <a:sym typeface="Old Standard TT"/>
            </a:endParaRPr>
          </a:p>
        </p:txBody>
      </p:sp>
      <p:sp>
        <p:nvSpPr>
          <p:cNvPr id="144" name="Google Shape;144;p30"/>
          <p:cNvSpPr txBox="1"/>
          <p:nvPr/>
        </p:nvSpPr>
        <p:spPr>
          <a:xfrm>
            <a:off x="2653350" y="886350"/>
            <a:ext cx="6490800" cy="39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Old Standard TT"/>
                <a:ea typeface="Old Standard TT"/>
                <a:cs typeface="Old Standard TT"/>
                <a:sym typeface="Old Standard TT"/>
              </a:rPr>
              <a:t>Serial or Parallel Deployment </a:t>
            </a:r>
            <a:endParaRPr sz="20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2000">
                <a:solidFill>
                  <a:schemeClr val="dk2"/>
                </a:solidFill>
                <a:latin typeface="Old Standard TT"/>
                <a:ea typeface="Old Standard TT"/>
                <a:cs typeface="Old Standard TT"/>
                <a:sym typeface="Old Standard TT"/>
              </a:rPr>
              <a:t>Of </a:t>
            </a:r>
            <a:r>
              <a:rPr b="1" lang="en" sz="2000">
                <a:solidFill>
                  <a:schemeClr val="dk2"/>
                </a:solidFill>
                <a:latin typeface="Old Standard TT"/>
                <a:ea typeface="Old Standard TT"/>
                <a:cs typeface="Old Standard TT"/>
                <a:sym typeface="Old Standard TT"/>
              </a:rPr>
              <a:t>BLOCKS</a:t>
            </a:r>
            <a:r>
              <a:rPr lang="en" sz="2000">
                <a:solidFill>
                  <a:schemeClr val="dk2"/>
                </a:solidFill>
                <a:latin typeface="Old Standard TT"/>
                <a:ea typeface="Old Standard TT"/>
                <a:cs typeface="Old Standard TT"/>
                <a:sym typeface="Old Standard TT"/>
              </a:rPr>
              <a:t> (Residual or not) composed of:</a:t>
            </a:r>
            <a:endParaRPr sz="2000">
              <a:solidFill>
                <a:schemeClr val="dk2"/>
              </a:solidFill>
              <a:latin typeface="Old Standard TT"/>
              <a:ea typeface="Old Standard TT"/>
              <a:cs typeface="Old Standard TT"/>
              <a:sym typeface="Old Standard TT"/>
            </a:endParaRPr>
          </a:p>
          <a:p>
            <a:pPr indent="-355600" lvl="0" marL="457200" rtl="0" algn="l">
              <a:spcBef>
                <a:spcPts val="0"/>
              </a:spcBef>
              <a:spcAft>
                <a:spcPts val="0"/>
              </a:spcAft>
              <a:buClr>
                <a:schemeClr val="dk2"/>
              </a:buClr>
              <a:buSzPts val="2000"/>
              <a:buFont typeface="Old Standard TT"/>
              <a:buChar char="❖"/>
            </a:pPr>
            <a:r>
              <a:rPr lang="en" sz="2000">
                <a:solidFill>
                  <a:schemeClr val="dk2"/>
                </a:solidFill>
                <a:latin typeface="Old Standard TT"/>
                <a:ea typeface="Old Standard TT"/>
                <a:cs typeface="Old Standard TT"/>
                <a:sym typeface="Old Standard TT"/>
              </a:rPr>
              <a:t>Convolutive Filters</a:t>
            </a:r>
            <a:endParaRPr sz="2000">
              <a:solidFill>
                <a:schemeClr val="dk2"/>
              </a:solidFill>
              <a:latin typeface="Old Standard TT"/>
              <a:ea typeface="Old Standard TT"/>
              <a:cs typeface="Old Standard TT"/>
              <a:sym typeface="Old Standard TT"/>
            </a:endParaRPr>
          </a:p>
          <a:p>
            <a:pPr indent="-355600" lvl="0" marL="457200" rtl="0" algn="l">
              <a:spcBef>
                <a:spcPts val="0"/>
              </a:spcBef>
              <a:spcAft>
                <a:spcPts val="0"/>
              </a:spcAft>
              <a:buClr>
                <a:schemeClr val="dk2"/>
              </a:buClr>
              <a:buSzPts val="2000"/>
              <a:buFont typeface="Old Standard TT"/>
              <a:buChar char="❖"/>
            </a:pPr>
            <a:r>
              <a:rPr lang="en" sz="2000">
                <a:solidFill>
                  <a:schemeClr val="dk2"/>
                </a:solidFill>
                <a:latin typeface="Old Standard TT"/>
                <a:ea typeface="Old Standard TT"/>
                <a:cs typeface="Old Standard TT"/>
                <a:sym typeface="Old Standard TT"/>
              </a:rPr>
              <a:t>Max/Average Pooling Layers</a:t>
            </a:r>
            <a:endParaRPr sz="2000">
              <a:solidFill>
                <a:schemeClr val="dk2"/>
              </a:solidFill>
              <a:latin typeface="Old Standard TT"/>
              <a:ea typeface="Old Standard TT"/>
              <a:cs typeface="Old Standard TT"/>
              <a:sym typeface="Old Standard TT"/>
            </a:endParaRPr>
          </a:p>
          <a:p>
            <a:pPr indent="-355600" lvl="0" marL="457200" rtl="0" algn="l">
              <a:spcBef>
                <a:spcPts val="0"/>
              </a:spcBef>
              <a:spcAft>
                <a:spcPts val="0"/>
              </a:spcAft>
              <a:buClr>
                <a:schemeClr val="dk2"/>
              </a:buClr>
              <a:buSzPts val="2000"/>
              <a:buFont typeface="Old Standard TT"/>
              <a:buChar char="❖"/>
            </a:pPr>
            <a:r>
              <a:rPr lang="en" sz="2000">
                <a:solidFill>
                  <a:schemeClr val="dk2"/>
                </a:solidFill>
                <a:latin typeface="Old Standard TT"/>
                <a:ea typeface="Old Standard TT"/>
                <a:cs typeface="Old Standard TT"/>
                <a:sym typeface="Old Standard TT"/>
              </a:rPr>
              <a:t>Batch Normalization Layers</a:t>
            </a:r>
            <a:endParaRPr sz="2000">
              <a:solidFill>
                <a:schemeClr val="dk2"/>
              </a:solidFill>
              <a:latin typeface="Old Standard TT"/>
              <a:ea typeface="Old Standard TT"/>
              <a:cs typeface="Old Standard TT"/>
              <a:sym typeface="Old Standard TT"/>
            </a:endParaRPr>
          </a:p>
          <a:p>
            <a:pPr indent="-355600" lvl="0" marL="457200" rtl="0" algn="l">
              <a:spcBef>
                <a:spcPts val="0"/>
              </a:spcBef>
              <a:spcAft>
                <a:spcPts val="0"/>
              </a:spcAft>
              <a:buClr>
                <a:schemeClr val="dk2"/>
              </a:buClr>
              <a:buSzPts val="2000"/>
              <a:buFont typeface="Old Standard TT"/>
              <a:buChar char="❖"/>
            </a:pPr>
            <a:r>
              <a:rPr lang="en" sz="2000">
                <a:solidFill>
                  <a:schemeClr val="dk2"/>
                </a:solidFill>
                <a:latin typeface="Old Standard TT"/>
                <a:ea typeface="Old Standard TT"/>
                <a:cs typeface="Old Standard TT"/>
                <a:sym typeface="Old Standard TT"/>
              </a:rPr>
              <a:t>Dropout Layers (Used to avoid model overfitting)</a:t>
            </a:r>
            <a:endParaRPr sz="2000">
              <a:solidFill>
                <a:schemeClr val="dk2"/>
              </a:solidFill>
              <a:latin typeface="Old Standard TT"/>
              <a:ea typeface="Old Standard TT"/>
              <a:cs typeface="Old Standard TT"/>
              <a:sym typeface="Old Standard TT"/>
            </a:endParaRPr>
          </a:p>
          <a:p>
            <a:pPr indent="-355600" lvl="0" marL="457200" rtl="0" algn="l">
              <a:spcBef>
                <a:spcPts val="0"/>
              </a:spcBef>
              <a:spcAft>
                <a:spcPts val="0"/>
              </a:spcAft>
              <a:buClr>
                <a:schemeClr val="dk2"/>
              </a:buClr>
              <a:buSzPts val="2000"/>
              <a:buFont typeface="Old Standard TT"/>
              <a:buChar char="❖"/>
            </a:pPr>
            <a:r>
              <a:rPr lang="en" sz="2000">
                <a:solidFill>
                  <a:schemeClr val="dk2"/>
                </a:solidFill>
                <a:latin typeface="Old Standard TT"/>
                <a:ea typeface="Old Standard TT"/>
                <a:cs typeface="Old Standard TT"/>
                <a:sym typeface="Old Standard TT"/>
              </a:rPr>
              <a:t>Activation Functions:</a:t>
            </a:r>
            <a:endParaRPr sz="2000">
              <a:solidFill>
                <a:schemeClr val="dk2"/>
              </a:solidFill>
              <a:latin typeface="Old Standard TT"/>
              <a:ea typeface="Old Standard TT"/>
              <a:cs typeface="Old Standard TT"/>
              <a:sym typeface="Old Standard TT"/>
            </a:endParaRPr>
          </a:p>
          <a:p>
            <a:pPr indent="0" lvl="0" marL="457200" rtl="0" algn="l">
              <a:spcBef>
                <a:spcPts val="0"/>
              </a:spcBef>
              <a:spcAft>
                <a:spcPts val="0"/>
              </a:spcAft>
              <a:buNone/>
            </a:pPr>
            <a:r>
              <a:rPr lang="en" sz="1900">
                <a:solidFill>
                  <a:schemeClr val="dk2"/>
                </a:solidFill>
                <a:latin typeface="Old Standard TT"/>
                <a:ea typeface="Old Standard TT"/>
                <a:cs typeface="Old Standard TT"/>
                <a:sym typeface="Old Standard TT"/>
              </a:rPr>
              <a:t>(</a:t>
            </a:r>
            <a:r>
              <a:rPr i="1" lang="en" sz="1700">
                <a:solidFill>
                  <a:schemeClr val="dk2"/>
                </a:solidFill>
                <a:latin typeface="Old Standard TT"/>
                <a:ea typeface="Old Standard TT"/>
                <a:cs typeface="Old Standard TT"/>
                <a:sym typeface="Old Standard TT"/>
              </a:rPr>
              <a:t>Linear,Sigmoid,Tanh,RELU,Softmax,ELU,Leaky RELU,...</a:t>
            </a:r>
            <a:r>
              <a:rPr lang="en" sz="1900">
                <a:solidFill>
                  <a:schemeClr val="dk2"/>
                </a:solidFill>
                <a:latin typeface="Old Standard TT"/>
                <a:ea typeface="Old Standard TT"/>
                <a:cs typeface="Old Standard TT"/>
                <a:sym typeface="Old Standard TT"/>
              </a:rPr>
              <a:t>)</a:t>
            </a:r>
            <a:endParaRPr sz="1900">
              <a:solidFill>
                <a:schemeClr val="dk2"/>
              </a:solidFill>
              <a:latin typeface="Old Standard TT"/>
              <a:ea typeface="Old Standard TT"/>
              <a:cs typeface="Old Standard TT"/>
              <a:sym typeface="Old Standard TT"/>
            </a:endParaRPr>
          </a:p>
          <a:p>
            <a:pPr indent="-355600" lvl="0" marL="457200" rtl="0" algn="l">
              <a:spcBef>
                <a:spcPts val="0"/>
              </a:spcBef>
              <a:spcAft>
                <a:spcPts val="0"/>
              </a:spcAft>
              <a:buClr>
                <a:schemeClr val="dk2"/>
              </a:buClr>
              <a:buSzPts val="2000"/>
              <a:buFont typeface="Old Standard TT"/>
              <a:buChar char="❖"/>
            </a:pPr>
            <a:r>
              <a:rPr lang="en" sz="2100">
                <a:solidFill>
                  <a:schemeClr val="dk2"/>
                </a:solidFill>
                <a:latin typeface="Old Standard TT"/>
                <a:ea typeface="Old Standard TT"/>
                <a:cs typeface="Old Standard TT"/>
                <a:sym typeface="Old Standard TT"/>
              </a:rPr>
              <a:t>Flattening and feed to common </a:t>
            </a:r>
            <a:r>
              <a:rPr i="1" lang="en" sz="2100">
                <a:solidFill>
                  <a:schemeClr val="dk2"/>
                </a:solidFill>
                <a:latin typeface="Old Standard TT"/>
                <a:ea typeface="Old Standard TT"/>
                <a:cs typeface="Old Standard TT"/>
                <a:sym typeface="Old Standard TT"/>
              </a:rPr>
              <a:t>Fully Connected</a:t>
            </a:r>
            <a:r>
              <a:rPr lang="en" sz="2100">
                <a:solidFill>
                  <a:schemeClr val="dk2"/>
                </a:solidFill>
                <a:latin typeface="Old Standard TT"/>
                <a:ea typeface="Old Standard TT"/>
                <a:cs typeface="Old Standard TT"/>
                <a:sym typeface="Old Standard TT"/>
              </a:rPr>
              <a:t> neuron layers</a:t>
            </a:r>
            <a:endParaRPr sz="2000">
              <a:solidFill>
                <a:schemeClr val="dk2"/>
              </a:solidFill>
              <a:latin typeface="Old Standard TT"/>
              <a:ea typeface="Old Standard TT"/>
              <a:cs typeface="Old Standard TT"/>
              <a:sym typeface="Old Standard TT"/>
            </a:endParaRPr>
          </a:p>
          <a:p>
            <a:pPr indent="-355600" lvl="0" marL="457200" rtl="0" algn="l">
              <a:spcBef>
                <a:spcPts val="0"/>
              </a:spcBef>
              <a:spcAft>
                <a:spcPts val="0"/>
              </a:spcAft>
              <a:buClr>
                <a:schemeClr val="dk2"/>
              </a:buClr>
              <a:buSzPts val="2000"/>
              <a:buFont typeface="Old Standard TT"/>
              <a:buChar char="❖"/>
            </a:pPr>
            <a:r>
              <a:rPr lang="en" sz="2000">
                <a:solidFill>
                  <a:schemeClr val="dk2"/>
                </a:solidFill>
                <a:latin typeface="Old Standard TT"/>
                <a:ea typeface="Old Standard TT"/>
                <a:cs typeface="Old Standard TT"/>
                <a:sym typeface="Old Standard TT"/>
              </a:rPr>
              <a:t>etc...</a:t>
            </a:r>
            <a:endParaRPr sz="2000">
              <a:solidFill>
                <a:schemeClr val="dk2"/>
              </a:solidFill>
              <a:latin typeface="Old Standard TT"/>
              <a:ea typeface="Old Standard TT"/>
              <a:cs typeface="Old Standard TT"/>
              <a:sym typeface="Old Standard TT"/>
            </a:endParaRPr>
          </a:p>
          <a:p>
            <a:pPr indent="0" lvl="0" marL="457200" rtl="0" algn="l">
              <a:spcBef>
                <a:spcPts val="0"/>
              </a:spcBef>
              <a:spcAft>
                <a:spcPts val="0"/>
              </a:spcAft>
              <a:buNone/>
            </a:pPr>
            <a:r>
              <a:rPr lang="en" sz="2100">
                <a:solidFill>
                  <a:schemeClr val="dk2"/>
                </a:solidFill>
                <a:latin typeface="Old Standard TT"/>
                <a:ea typeface="Old Standard TT"/>
                <a:cs typeface="Old Standard TT"/>
                <a:sym typeface="Old Standard TT"/>
              </a:rPr>
              <a:t>(can be arranged in multiple combinations /</a:t>
            </a:r>
            <a:endParaRPr sz="2100">
              <a:solidFill>
                <a:schemeClr val="dk2"/>
              </a:solidFill>
              <a:latin typeface="Old Standard TT"/>
              <a:ea typeface="Old Standard TT"/>
              <a:cs typeface="Old Standard TT"/>
              <a:sym typeface="Old Standard TT"/>
            </a:endParaRPr>
          </a:p>
          <a:p>
            <a:pPr indent="0" lvl="0" marL="457200" rtl="0" algn="l">
              <a:spcBef>
                <a:spcPts val="0"/>
              </a:spcBef>
              <a:spcAft>
                <a:spcPts val="0"/>
              </a:spcAft>
              <a:buNone/>
            </a:pPr>
            <a:r>
              <a:rPr lang="en" sz="2100">
                <a:solidFill>
                  <a:schemeClr val="dk2"/>
                </a:solidFill>
                <a:latin typeface="Old Standard TT"/>
                <a:ea typeface="Old Standard TT"/>
                <a:cs typeface="Old Standard TT"/>
                <a:sym typeface="Old Standard TT"/>
              </a:rPr>
              <a:t>depends the task)</a:t>
            </a:r>
            <a:endParaRPr sz="2100">
              <a:solidFill>
                <a:schemeClr val="dk2"/>
              </a:solidFill>
              <a:latin typeface="Old Standard TT"/>
              <a:ea typeface="Old Standard TT"/>
              <a:cs typeface="Old Standard TT"/>
              <a:sym typeface="Old Standard T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Google Shape;149;p31"/>
          <p:cNvPicPr preferRelativeResize="0"/>
          <p:nvPr/>
        </p:nvPicPr>
        <p:blipFill rotWithShape="1">
          <a:blip r:embed="rId3">
            <a:alphaModFix/>
          </a:blip>
          <a:srcRect b="6515" l="0" r="0" t="0"/>
          <a:stretch/>
        </p:blipFill>
        <p:spPr>
          <a:xfrm>
            <a:off x="152400" y="152400"/>
            <a:ext cx="3977024" cy="4523502"/>
          </a:xfrm>
          <a:prstGeom prst="rect">
            <a:avLst/>
          </a:prstGeom>
          <a:noFill/>
          <a:ln>
            <a:noFill/>
          </a:ln>
        </p:spPr>
      </p:pic>
      <p:sp>
        <p:nvSpPr>
          <p:cNvPr id="150" name="Google Shape;150;p31"/>
          <p:cNvSpPr txBox="1"/>
          <p:nvPr/>
        </p:nvSpPr>
        <p:spPr>
          <a:xfrm>
            <a:off x="3787100" y="152400"/>
            <a:ext cx="5130000" cy="5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Proxima Nova"/>
                <a:ea typeface="Proxima Nova"/>
                <a:cs typeface="Proxima Nova"/>
                <a:sym typeface="Proxima Nova"/>
              </a:rPr>
              <a:t>Transformers</a:t>
            </a:r>
            <a:endParaRPr/>
          </a:p>
        </p:txBody>
      </p:sp>
      <p:sp>
        <p:nvSpPr>
          <p:cNvPr id="151" name="Google Shape;151;p31"/>
          <p:cNvSpPr txBox="1"/>
          <p:nvPr/>
        </p:nvSpPr>
        <p:spPr>
          <a:xfrm>
            <a:off x="3787100" y="1101225"/>
            <a:ext cx="5049600" cy="13563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Old Standard TT"/>
              <a:buChar char="●"/>
            </a:pPr>
            <a:r>
              <a:rPr lang="en" sz="1900">
                <a:latin typeface="Old Standard TT"/>
                <a:ea typeface="Old Standard TT"/>
                <a:cs typeface="Old Standard TT"/>
                <a:sym typeface="Old Standard TT"/>
              </a:rPr>
              <a:t>Attention Based Model Architectures</a:t>
            </a:r>
            <a:endParaRPr sz="1900">
              <a:latin typeface="Old Standard TT"/>
              <a:ea typeface="Old Standard TT"/>
              <a:cs typeface="Old Standard TT"/>
              <a:sym typeface="Old Standard TT"/>
            </a:endParaRPr>
          </a:p>
          <a:p>
            <a:pPr indent="-349250" lvl="0" marL="457200" rtl="0" algn="l">
              <a:spcBef>
                <a:spcPts val="0"/>
              </a:spcBef>
              <a:spcAft>
                <a:spcPts val="0"/>
              </a:spcAft>
              <a:buSzPts val="1900"/>
              <a:buFont typeface="Old Standard TT"/>
              <a:buChar char="●"/>
            </a:pPr>
            <a:r>
              <a:rPr lang="en" sz="1900">
                <a:latin typeface="Old Standard TT"/>
                <a:ea typeface="Old Standard TT"/>
                <a:cs typeface="Old Standard TT"/>
                <a:sym typeface="Old Standard TT"/>
              </a:rPr>
              <a:t>Positional Encoding of the embeddings</a:t>
            </a:r>
            <a:endParaRPr sz="1900">
              <a:latin typeface="Old Standard TT"/>
              <a:ea typeface="Old Standard TT"/>
              <a:cs typeface="Old Standard TT"/>
              <a:sym typeface="Old Standard TT"/>
            </a:endParaRPr>
          </a:p>
          <a:p>
            <a:pPr indent="-349250" lvl="0" marL="457200" rtl="0" algn="l">
              <a:spcBef>
                <a:spcPts val="0"/>
              </a:spcBef>
              <a:spcAft>
                <a:spcPts val="0"/>
              </a:spcAft>
              <a:buSzPts val="1900"/>
              <a:buFont typeface="Old Standard TT"/>
              <a:buChar char="●"/>
            </a:pPr>
            <a:r>
              <a:rPr lang="en" sz="1900">
                <a:latin typeface="Old Standard TT"/>
                <a:ea typeface="Old Standard TT"/>
                <a:cs typeface="Old Standard TT"/>
                <a:sym typeface="Old Standard TT"/>
              </a:rPr>
              <a:t>Maintain Time-</a:t>
            </a:r>
            <a:r>
              <a:rPr lang="en" sz="1900">
                <a:latin typeface="Old Standard TT"/>
                <a:ea typeface="Old Standard TT"/>
                <a:cs typeface="Old Standard TT"/>
                <a:sym typeface="Old Standard TT"/>
              </a:rPr>
              <a:t>Dependency</a:t>
            </a:r>
            <a:r>
              <a:rPr lang="en" sz="1900">
                <a:latin typeface="Old Standard TT"/>
                <a:ea typeface="Old Standard TT"/>
                <a:cs typeface="Old Standard TT"/>
                <a:sym typeface="Old Standard TT"/>
              </a:rPr>
              <a:t> (like RNN)</a:t>
            </a:r>
            <a:endParaRPr sz="1900">
              <a:latin typeface="Old Standard TT"/>
              <a:ea typeface="Old Standard TT"/>
              <a:cs typeface="Old Standard TT"/>
              <a:sym typeface="Old Standard TT"/>
            </a:endParaRPr>
          </a:p>
          <a:p>
            <a:pPr indent="-330200" lvl="0" marL="457200" rtl="0" algn="l">
              <a:spcBef>
                <a:spcPts val="0"/>
              </a:spcBef>
              <a:spcAft>
                <a:spcPts val="0"/>
              </a:spcAft>
              <a:buSzPts val="1600"/>
              <a:buFont typeface="Old Standard TT"/>
              <a:buChar char="●"/>
            </a:pPr>
            <a:r>
              <a:rPr lang="en" sz="1900">
                <a:latin typeface="Old Standard TT"/>
                <a:ea typeface="Old Standard TT"/>
                <a:cs typeface="Old Standard TT"/>
                <a:sym typeface="Old Standard TT"/>
              </a:rPr>
              <a:t>Able to parallelize (per laye</a:t>
            </a:r>
            <a:r>
              <a:rPr lang="en" sz="1800">
                <a:latin typeface="Old Standard TT"/>
                <a:ea typeface="Old Standard TT"/>
                <a:cs typeface="Old Standard TT"/>
                <a:sym typeface="Old Standard TT"/>
              </a:rPr>
              <a:t>r)</a:t>
            </a:r>
            <a:endParaRPr sz="1800">
              <a:latin typeface="Old Standard TT"/>
              <a:ea typeface="Old Standard TT"/>
              <a:cs typeface="Old Standard TT"/>
              <a:sym typeface="Old Standard TT"/>
            </a:endParaRPr>
          </a:p>
          <a:p>
            <a:pPr indent="0" lvl="0" marL="457200" rtl="0" algn="l">
              <a:spcBef>
                <a:spcPts val="0"/>
              </a:spcBef>
              <a:spcAft>
                <a:spcPts val="0"/>
              </a:spcAft>
              <a:buNone/>
            </a:pPr>
            <a:r>
              <a:t/>
            </a:r>
            <a:endParaRPr sz="1600">
              <a:latin typeface="Proxima Nova"/>
              <a:ea typeface="Proxima Nova"/>
              <a:cs typeface="Proxima Nova"/>
              <a:sym typeface="Proxima Nova"/>
            </a:endParaRPr>
          </a:p>
        </p:txBody>
      </p:sp>
      <p:sp>
        <p:nvSpPr>
          <p:cNvPr id="152" name="Google Shape;152;p31"/>
          <p:cNvSpPr txBox="1"/>
          <p:nvPr/>
        </p:nvSpPr>
        <p:spPr>
          <a:xfrm>
            <a:off x="3948200" y="3464650"/>
            <a:ext cx="4807800" cy="8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ld Standard TT"/>
                <a:ea typeface="Old Standard TT"/>
                <a:cs typeface="Old Standard TT"/>
                <a:sym typeface="Old Standard TT"/>
              </a:rPr>
              <a:t>Currently state of the art for various NLP applications and Neural Machines Translators.</a:t>
            </a:r>
            <a:endParaRPr sz="1800">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3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Nakkiran et al. (2019) Deep Double Descent</a:t>
            </a:r>
            <a:r>
              <a:rPr lang="en" sz="2500"/>
              <a:t>: </a:t>
            </a:r>
            <a:r>
              <a:rPr lang="en" sz="2500"/>
              <a:t>Key Contributions</a:t>
            </a:r>
            <a:endParaRPr sz="2500"/>
          </a:p>
        </p:txBody>
      </p:sp>
      <p:sp>
        <p:nvSpPr>
          <p:cNvPr id="158" name="Google Shape;158;p32"/>
          <p:cNvSpPr txBox="1"/>
          <p:nvPr/>
        </p:nvSpPr>
        <p:spPr>
          <a:xfrm>
            <a:off x="5027750" y="3303325"/>
            <a:ext cx="3599100" cy="16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t>...c</a:t>
            </a:r>
            <a:r>
              <a:rPr i="1" lang="en" sz="1300"/>
              <a:t>onventional wisdom in classical statistics is that, once we pass a certain threshold, “larger models are worse.” However modern neural networks exhibit no such phenomenon. Such networks have millions of parameters...and yet they perform much better on many tasks than smaller models.</a:t>
            </a:r>
            <a:endParaRPr i="1" sz="1300"/>
          </a:p>
        </p:txBody>
      </p:sp>
      <p:sp>
        <p:nvSpPr>
          <p:cNvPr id="159" name="Google Shape;159;p32"/>
          <p:cNvSpPr txBox="1"/>
          <p:nvPr>
            <p:ph idx="1" type="body"/>
          </p:nvPr>
        </p:nvSpPr>
        <p:spPr>
          <a:xfrm>
            <a:off x="0" y="598825"/>
            <a:ext cx="4721100" cy="4455900"/>
          </a:xfrm>
          <a:prstGeom prst="rect">
            <a:avLst/>
          </a:prstGeom>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SzPts val="1400"/>
              <a:buChar char="-"/>
            </a:pPr>
            <a:r>
              <a:rPr lang="en" sz="1400"/>
              <a:t>Generalise double descent</a:t>
            </a:r>
            <a:r>
              <a:rPr i="1" lang="en" sz="1400"/>
              <a:t> </a:t>
            </a:r>
            <a:r>
              <a:rPr lang="en" sz="1400"/>
              <a:t>phenomenon via </a:t>
            </a:r>
            <a:r>
              <a:rPr i="1" lang="en" sz="1400"/>
              <a:t>effective model complexity</a:t>
            </a:r>
            <a:r>
              <a:rPr lang="en" sz="1400"/>
              <a:t>: maximum number of samples on which procedure can reach approx. 0 training error</a:t>
            </a:r>
            <a:endParaRPr sz="1400"/>
          </a:p>
          <a:p>
            <a:pPr indent="-317500" lvl="1" marL="914400" marR="0" rtl="0" algn="l">
              <a:lnSpc>
                <a:spcPct val="150000"/>
              </a:lnSpc>
              <a:spcBef>
                <a:spcPts val="0"/>
              </a:spcBef>
              <a:spcAft>
                <a:spcPts val="0"/>
              </a:spcAft>
              <a:buSzPts val="1400"/>
              <a:buChar char="-"/>
            </a:pPr>
            <a:r>
              <a:rPr lang="en"/>
              <a:t>Depends on </a:t>
            </a:r>
            <a:r>
              <a:rPr i="1" lang="en"/>
              <a:t>training time</a:t>
            </a:r>
            <a:r>
              <a:rPr lang="en"/>
              <a:t>, as well as d</a:t>
            </a:r>
            <a:r>
              <a:rPr lang="en"/>
              <a:t>ata distribution and classifier architecture</a:t>
            </a:r>
            <a:endParaRPr/>
          </a:p>
          <a:p>
            <a:pPr indent="-342900" lvl="0" marL="457200" marR="0" rtl="0" algn="l">
              <a:lnSpc>
                <a:spcPct val="150000"/>
              </a:lnSpc>
              <a:spcBef>
                <a:spcPts val="0"/>
              </a:spcBef>
              <a:spcAft>
                <a:spcPts val="0"/>
              </a:spcAft>
              <a:buSzPts val="1800"/>
              <a:buChar char="-"/>
            </a:pPr>
            <a:r>
              <a:rPr lang="en" sz="1400"/>
              <a:t>Demonstrate </a:t>
            </a:r>
            <a:r>
              <a:rPr i="1" lang="en" sz="1400"/>
              <a:t>model-wise </a:t>
            </a:r>
            <a:r>
              <a:rPr lang="en" sz="1400"/>
              <a:t>double descent for DL</a:t>
            </a:r>
            <a:endParaRPr/>
          </a:p>
          <a:p>
            <a:pPr indent="-342900" lvl="0" marL="457200" marR="0" rtl="0" algn="l">
              <a:lnSpc>
                <a:spcPct val="150000"/>
              </a:lnSpc>
              <a:spcBef>
                <a:spcPts val="0"/>
              </a:spcBef>
              <a:spcAft>
                <a:spcPts val="0"/>
              </a:spcAft>
              <a:buSzPts val="1800"/>
              <a:buChar char="-"/>
            </a:pPr>
            <a:r>
              <a:rPr i="1" lang="en" sz="1400"/>
              <a:t>Epoch-wise </a:t>
            </a:r>
            <a:r>
              <a:rPr lang="en" sz="1400"/>
              <a:t>double descent; except for </a:t>
            </a:r>
            <a:r>
              <a:rPr i="1" lang="en" sz="1400"/>
              <a:t>critically parametrised models</a:t>
            </a:r>
            <a:endParaRPr i="1" sz="1400"/>
          </a:p>
          <a:p>
            <a:pPr indent="-317500" lvl="0" marL="457200" marR="0" rtl="0" algn="l">
              <a:lnSpc>
                <a:spcPct val="150000"/>
              </a:lnSpc>
              <a:spcBef>
                <a:spcPts val="0"/>
              </a:spcBef>
              <a:spcAft>
                <a:spcPts val="0"/>
              </a:spcAft>
              <a:buSzPts val="1400"/>
              <a:buChar char="-"/>
            </a:pPr>
            <a:r>
              <a:rPr lang="en" sz="1400"/>
              <a:t>Non-monotonicity of loss by sample size: </a:t>
            </a:r>
            <a:r>
              <a:rPr i="1" lang="en" sz="1400"/>
              <a:t>More data is worse!</a:t>
            </a:r>
            <a:endParaRPr sz="1400"/>
          </a:p>
          <a:p>
            <a:pPr indent="-317500" lvl="0" marL="457200" marR="0" rtl="0" algn="l">
              <a:lnSpc>
                <a:spcPct val="150000"/>
              </a:lnSpc>
              <a:spcBef>
                <a:spcPts val="0"/>
              </a:spcBef>
              <a:spcAft>
                <a:spcPts val="0"/>
              </a:spcAft>
              <a:buSzPts val="1400"/>
              <a:buChar char="-"/>
            </a:pPr>
            <a:r>
              <a:rPr lang="en" sz="1400"/>
              <a:t>Investigate effects of label noise (proxy for model misspecification)</a:t>
            </a:r>
            <a:endParaRPr sz="1400"/>
          </a:p>
        </p:txBody>
      </p:sp>
      <p:pic>
        <p:nvPicPr>
          <p:cNvPr id="160" name="Google Shape;160;p32"/>
          <p:cNvPicPr preferRelativeResize="0"/>
          <p:nvPr/>
        </p:nvPicPr>
        <p:blipFill>
          <a:blip r:embed="rId3">
            <a:alphaModFix/>
          </a:blip>
          <a:stretch>
            <a:fillRect/>
          </a:stretch>
        </p:blipFill>
        <p:spPr>
          <a:xfrm>
            <a:off x="5463250" y="652138"/>
            <a:ext cx="2728125" cy="25717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Effective Model Complexity</a:t>
            </a:r>
            <a:endParaRPr sz="3600"/>
          </a:p>
          <a:p>
            <a:pPr indent="0" lvl="0" marL="0" rtl="0" algn="l">
              <a:spcBef>
                <a:spcPts val="0"/>
              </a:spcBef>
              <a:spcAft>
                <a:spcPts val="0"/>
              </a:spcAft>
              <a:buNone/>
            </a:pPr>
            <a:r>
              <a:rPr lang="en" sz="3600"/>
              <a:t>  </a:t>
            </a:r>
            <a:endParaRPr sz="3600"/>
          </a:p>
        </p:txBody>
      </p:sp>
      <p:sp>
        <p:nvSpPr>
          <p:cNvPr id="166" name="Google Shape;166;p33"/>
          <p:cNvSpPr txBox="1"/>
          <p:nvPr>
            <p:ph idx="1" type="body"/>
          </p:nvPr>
        </p:nvSpPr>
        <p:spPr>
          <a:xfrm>
            <a:off x="-98100" y="1353350"/>
            <a:ext cx="9050700" cy="3172500"/>
          </a:xfrm>
          <a:prstGeom prst="rect">
            <a:avLst/>
          </a:prstGeom>
        </p:spPr>
        <p:txBody>
          <a:bodyPr anchorCtr="0" anchor="t" bIns="91425" lIns="285750" spcFirstLastPara="1" rIns="91425" wrap="square" tIns="91425">
            <a:noAutofit/>
          </a:bodyPr>
          <a:lstStyle/>
          <a:p>
            <a:pPr indent="0" lvl="0" marL="228600" rtl="0" algn="l">
              <a:spcBef>
                <a:spcPts val="0"/>
              </a:spcBef>
              <a:spcAft>
                <a:spcPts val="0"/>
              </a:spcAft>
              <a:buNone/>
            </a:pPr>
            <a:r>
              <a:rPr lang="en" sz="2000"/>
              <a:t>The EMC of a training procedure is defined to be the maximum number of samples on which the training procedures achieve a training error equivalent to 0.</a:t>
            </a:r>
            <a:endParaRPr sz="2000"/>
          </a:p>
          <a:p>
            <a:pPr indent="0" lvl="0" marL="228600" rtl="0" algn="l">
              <a:spcBef>
                <a:spcPts val="1600"/>
              </a:spcBef>
              <a:spcAft>
                <a:spcPts val="0"/>
              </a:spcAft>
              <a:buNone/>
            </a:pPr>
            <a:r>
              <a:t/>
            </a:r>
            <a:endParaRPr sz="2000"/>
          </a:p>
          <a:p>
            <a:pPr indent="0" lvl="0" marL="228600" rtl="0" algn="l">
              <a:spcBef>
                <a:spcPts val="1600"/>
              </a:spcBef>
              <a:spcAft>
                <a:spcPts val="0"/>
              </a:spcAft>
              <a:buNone/>
            </a:pPr>
            <a:r>
              <a:t/>
            </a:r>
            <a:endParaRPr sz="2000"/>
          </a:p>
          <a:p>
            <a:pPr indent="-298450" lvl="0" marL="628650" rtl="0" algn="l">
              <a:spcBef>
                <a:spcPts val="1600"/>
              </a:spcBef>
              <a:spcAft>
                <a:spcPts val="0"/>
              </a:spcAft>
              <a:buSzPts val="2000"/>
              <a:buChar char="●"/>
            </a:pPr>
            <a:r>
              <a:rPr lang="en" sz="2000"/>
              <a:t>Under-Parameterized</a:t>
            </a:r>
            <a:endParaRPr sz="2000"/>
          </a:p>
          <a:p>
            <a:pPr indent="-298450" lvl="0" marL="628650" rtl="0" algn="l">
              <a:spcBef>
                <a:spcPts val="0"/>
              </a:spcBef>
              <a:spcAft>
                <a:spcPts val="0"/>
              </a:spcAft>
              <a:buSzPts val="2000"/>
              <a:buChar char="●"/>
            </a:pPr>
            <a:r>
              <a:rPr lang="en" sz="2000"/>
              <a:t>Over-parameterized </a:t>
            </a:r>
            <a:endParaRPr sz="2000"/>
          </a:p>
          <a:p>
            <a:pPr indent="-298450" lvl="0" marL="628650" rtl="0" algn="l">
              <a:spcBef>
                <a:spcPts val="0"/>
              </a:spcBef>
              <a:spcAft>
                <a:spcPts val="0"/>
              </a:spcAft>
              <a:buSzPts val="2000"/>
              <a:buChar char="●"/>
            </a:pPr>
            <a:r>
              <a:rPr lang="en" sz="2000"/>
              <a:t>Critically-parameterized </a:t>
            </a:r>
            <a:endParaRPr sz="2000"/>
          </a:p>
          <a:p>
            <a:pPr indent="0" lvl="0" marL="0" rtl="0" algn="l">
              <a:spcBef>
                <a:spcPts val="1600"/>
              </a:spcBef>
              <a:spcAft>
                <a:spcPts val="0"/>
              </a:spcAft>
              <a:buNone/>
            </a:pPr>
            <a:r>
              <a:t/>
            </a:r>
            <a:endParaRPr sz="2000"/>
          </a:p>
          <a:p>
            <a:pPr indent="0" lvl="0" marL="1371600" rtl="0" algn="l">
              <a:spcBef>
                <a:spcPts val="1600"/>
              </a:spcBef>
              <a:spcAft>
                <a:spcPts val="1600"/>
              </a:spcAft>
              <a:buNone/>
            </a:pPr>
            <a:r>
              <a:t/>
            </a:r>
            <a:endParaRPr sz="2000"/>
          </a:p>
        </p:txBody>
      </p:sp>
      <p:pic>
        <p:nvPicPr>
          <p:cNvPr id="167" name="Google Shape;167;p33"/>
          <p:cNvPicPr preferRelativeResize="0"/>
          <p:nvPr/>
        </p:nvPicPr>
        <p:blipFill>
          <a:blip r:embed="rId3">
            <a:alphaModFix/>
          </a:blip>
          <a:stretch>
            <a:fillRect/>
          </a:stretch>
        </p:blipFill>
        <p:spPr>
          <a:xfrm>
            <a:off x="1298888" y="2747550"/>
            <a:ext cx="6546225" cy="480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